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441" r:id="rId2"/>
    <p:sldId id="381" r:id="rId3"/>
    <p:sldId id="465" r:id="rId4"/>
    <p:sldId id="414" r:id="rId5"/>
    <p:sldId id="468" r:id="rId6"/>
    <p:sldId id="416" r:id="rId7"/>
    <p:sldId id="405" r:id="rId8"/>
    <p:sldId id="406" r:id="rId9"/>
    <p:sldId id="407" r:id="rId10"/>
    <p:sldId id="410" r:id="rId11"/>
    <p:sldId id="460" r:id="rId12"/>
    <p:sldId id="456" r:id="rId13"/>
    <p:sldId id="457" r:id="rId14"/>
    <p:sldId id="458" r:id="rId15"/>
    <p:sldId id="459" r:id="rId16"/>
    <p:sldId id="469" r:id="rId17"/>
    <p:sldId id="403" r:id="rId18"/>
    <p:sldId id="363" r:id="rId19"/>
    <p:sldId id="364" r:id="rId20"/>
    <p:sldId id="365" r:id="rId21"/>
    <p:sldId id="466" r:id="rId22"/>
    <p:sldId id="467" r:id="rId23"/>
    <p:sldId id="382" r:id="rId24"/>
    <p:sldId id="367" r:id="rId25"/>
    <p:sldId id="370" r:id="rId26"/>
    <p:sldId id="384" r:id="rId27"/>
    <p:sldId id="372" r:id="rId28"/>
    <p:sldId id="373" r:id="rId29"/>
    <p:sldId id="322" r:id="rId30"/>
    <p:sldId id="412" r:id="rId31"/>
    <p:sldId id="413" r:id="rId32"/>
    <p:sldId id="418" r:id="rId33"/>
    <p:sldId id="417" r:id="rId34"/>
    <p:sldId id="437" r:id="rId35"/>
    <p:sldId id="470" r:id="rId36"/>
    <p:sldId id="471" r:id="rId37"/>
    <p:sldId id="472" r:id="rId38"/>
    <p:sldId id="473" r:id="rId39"/>
    <p:sldId id="474" r:id="rId40"/>
    <p:sldId id="476" r:id="rId41"/>
    <p:sldId id="477" r:id="rId42"/>
    <p:sldId id="478" r:id="rId4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72"/>
      </p:cViewPr>
      <p:guideLst>
        <p:guide orient="horz" pos="2160"/>
        <p:guide pos="2880"/>
      </p:guideLst>
    </p:cSldViewPr>
  </p:slideViewPr>
  <p:notesTextViewPr>
    <p:cViewPr>
      <p:scale>
        <a:sx n="1" d="1"/>
        <a:sy n="1" d="1"/>
      </p:scale>
      <p:origin x="0" y="0"/>
    </p:cViewPr>
  </p:notesTextViewPr>
  <p:sorterViewPr>
    <p:cViewPr>
      <p:scale>
        <a:sx n="60" d="100"/>
        <a:sy n="60" d="100"/>
      </p:scale>
      <p:origin x="0" y="3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CB8CBA6-0C81-41E5-B0AF-97DFB68E6B77}" type="slidenum">
              <a:rPr lang="en-GB" smtClean="0"/>
              <a:pPr/>
              <a:t>‹#›</a:t>
            </a:fld>
            <a:endParaRPr lang="en-GB"/>
          </a:p>
        </p:txBody>
      </p:sp>
    </p:spTree>
    <p:extLst>
      <p:ext uri="{BB962C8B-B14F-4D97-AF65-F5344CB8AC3E}">
        <p14:creationId xmlns:p14="http://schemas.microsoft.com/office/powerpoint/2010/main" val="12661280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8967E50-83B3-4632-A757-518F57BE2EF6}" type="slidenum">
              <a:rPr lang="en-GB" smtClean="0"/>
              <a:pPr/>
              <a:t>‹#›</a:t>
            </a:fld>
            <a:endParaRPr lang="en-GB"/>
          </a:p>
        </p:txBody>
      </p:sp>
    </p:spTree>
    <p:extLst>
      <p:ext uri="{BB962C8B-B14F-4D97-AF65-F5344CB8AC3E}">
        <p14:creationId xmlns:p14="http://schemas.microsoft.com/office/powerpoint/2010/main" val="31805531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79010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16</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17</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18</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19</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GB" dirty="0"/>
              <a:t/>
            </a:r>
            <a:br>
              <a:rPr lang="en-GB" dirty="0"/>
            </a:br>
            <a:endParaRPr lang="en-GB" dirty="0"/>
          </a:p>
          <a:p>
            <a:pPr fontAlgn="base"/>
            <a:r>
              <a:rPr lang="en-GB" dirty="0"/>
              <a:t>The Social Services and Well-being (Wales) Wales Act 2015 came into force on the 6th April 2016 and it will have a big impact on the types of Local Authority services that are delivered and how they are delivered in Wales.  Part 10 of the Act sets out the new legal provisions on advocacy.  It states that in certain circumstances, local authorities must ensure that an individual has access to advocacy.  </a:t>
            </a:r>
          </a:p>
          <a:p>
            <a:pPr fontAlgn="base"/>
            <a:endParaRPr lang="en-GB" dirty="0"/>
          </a:p>
          <a:p>
            <a:pPr fontAlgn="base"/>
            <a:r>
              <a:rPr lang="en-GB" dirty="0"/>
              <a:t>The Act sets out the bare bones; the details are fleshed out in a statutory Code of Practice.  It’s on the WG website and on the Care Council for Wales website.  Chapter 20 of the Code of Practice relates to advocacy.  The </a:t>
            </a:r>
            <a:r>
              <a:rPr lang="en-GB" dirty="0" err="1"/>
              <a:t>CoP</a:t>
            </a:r>
            <a:r>
              <a:rPr lang="en-GB" dirty="0"/>
              <a:t> states that "Advocacy services are fundamental to supporting people to engage actively and participate in the development of their own well-being outcomes“.</a:t>
            </a:r>
          </a:p>
          <a:p>
            <a:pPr fontAlgn="base"/>
            <a:endParaRPr lang="en-GB" dirty="0"/>
          </a:p>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pPr/>
              <a:t>2</a:t>
            </a:fld>
            <a:endParaRPr lang="en-GB"/>
          </a:p>
        </p:txBody>
      </p:sp>
    </p:spTree>
    <p:extLst>
      <p:ext uri="{BB962C8B-B14F-4D97-AF65-F5344CB8AC3E}">
        <p14:creationId xmlns:p14="http://schemas.microsoft.com/office/powerpoint/2010/main" val="55104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20</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21</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22</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23</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24</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25</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22C6101-6AF2-4B5E-953A-9E867C7299A5}" type="slidenum">
              <a:rPr lang="en-GB" smtClean="0"/>
              <a:pPr>
                <a:defRPr/>
              </a:pPr>
              <a:t>26</a:t>
            </a:fld>
            <a:endParaRPr lang="en-GB" dirty="0"/>
          </a:p>
        </p:txBody>
      </p:sp>
    </p:spTree>
    <p:extLst>
      <p:ext uri="{BB962C8B-B14F-4D97-AF65-F5344CB8AC3E}">
        <p14:creationId xmlns:p14="http://schemas.microsoft.com/office/powerpoint/2010/main" val="18985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27</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28</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29</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30</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31</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32</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33</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35</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Shape 379"/>
          <p:cNvSpPr txBox="1">
            <a:spLocks noGrp="1"/>
          </p:cNvSpPr>
          <p:nvPr>
            <p:ph type="body" idx="1"/>
          </p:nvPr>
        </p:nvSpPr>
        <p:spPr>
          <a:xfrm>
            <a:off x="914398" y="3257546"/>
            <a:ext cx="7315027" cy="3086134"/>
          </a:xfrm>
          <a:prstGeom prst="rect">
            <a:avLst/>
          </a:prstGeom>
          <a:noFill/>
          <a:ln>
            <a:noFill/>
          </a:ln>
        </p:spPr>
        <p:txBody>
          <a:bodyPr spcFirstLastPara="1" wrap="square" lIns="94275" tIns="47125" rIns="94275" bIns="47125" anchor="t" anchorCtr="0">
            <a:noAutofit/>
          </a:bodyPr>
          <a:lstStyle/>
          <a:p>
            <a:pPr marL="0" marR="0" lvl="0" indent="0" algn="l" rtl="0">
              <a:spcBef>
                <a:spcPts val="0"/>
              </a:spcBef>
              <a:spcAft>
                <a:spcPts val="0"/>
              </a:spcAft>
              <a:buNone/>
            </a:pPr>
            <a:endParaRPr/>
          </a:p>
        </p:txBody>
      </p:sp>
      <p:sp>
        <p:nvSpPr>
          <p:cNvPr id="380" name="Shape 380"/>
          <p:cNvSpPr txBox="1">
            <a:spLocks noGrp="1"/>
          </p:cNvSpPr>
          <p:nvPr>
            <p:ph type="sldNum" idx="12"/>
          </p:nvPr>
        </p:nvSpPr>
        <p:spPr>
          <a:xfrm>
            <a:off x="5179474" y="6513902"/>
            <a:ext cx="3962572" cy="342835"/>
          </a:xfrm>
          <a:prstGeom prst="rect">
            <a:avLst/>
          </a:prstGeom>
          <a:noFill/>
          <a:ln>
            <a:noFill/>
          </a:ln>
        </p:spPr>
        <p:txBody>
          <a:bodyPr spcFirstLastPara="1" wrap="square" lIns="94275" tIns="47125" rIns="94275" bIns="4712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36</a:t>
            </a:fld>
            <a:endParaRPr sz="1200" b="0" i="0" u="none" strike="noStrike" cap="none">
              <a:solidFill>
                <a:schemeClr val="dk1"/>
              </a:solidFill>
              <a:latin typeface="Calibri"/>
              <a:ea typeface="Calibri"/>
              <a:cs typeface="Calibri"/>
              <a:sym typeface="Calibri"/>
            </a:endParaRPr>
          </a:p>
        </p:txBody>
      </p:sp>
      <p:sp>
        <p:nvSpPr>
          <p:cNvPr id="2" name="Footer Placeholder 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100344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37</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38</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39</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4</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40</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41</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42</a:t>
            </a:fld>
            <a:endParaRPr lang="en-GB" dirty="0">
              <a:solidFill>
                <a:prstClr val="black"/>
              </a:solidFill>
            </a:endParaRPr>
          </a:p>
        </p:txBody>
      </p:sp>
      <p:sp>
        <p:nvSpPr>
          <p:cNvPr id="5" name="Date Placeholder 4"/>
          <p:cNvSpPr>
            <a:spLocks noGrp="1"/>
          </p:cNvSpPr>
          <p:nvPr>
            <p:ph type="dt" idx="11"/>
          </p:nvPr>
        </p:nvSpPr>
        <p:spPr/>
        <p:txBody>
          <a:bodyPr/>
          <a:lstStyle/>
          <a:p>
            <a:endParaRPr lang="en-GB" dirty="0"/>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5</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
        <p:nvSpPr>
          <p:cNvPr id="6" name="Footer Placeholder 5"/>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2986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6</a:t>
            </a:fld>
            <a:endParaRPr lang="en-GB">
              <a:solidFill>
                <a:prstClr val="black"/>
              </a:solidFill>
            </a:endParaRPr>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2986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pPr/>
              <a:t>7</a:t>
            </a:fld>
            <a:endParaRPr lang="en-GB"/>
          </a:p>
        </p:txBody>
      </p:sp>
    </p:spTree>
    <p:extLst>
      <p:ext uri="{BB962C8B-B14F-4D97-AF65-F5344CB8AC3E}">
        <p14:creationId xmlns:p14="http://schemas.microsoft.com/office/powerpoint/2010/main" val="407023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ECD994-5A88-47CB-95DD-2224259CDAB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2986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430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947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683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51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933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156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80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391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99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214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618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0DEC3-A4A0-4105-9807-FD51418E8E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563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bit.ly/AdvocacyV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hyperlink" Target="http://bit.ly/SCIEcopr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Content Placeholder 16" descr="Background.jpg"/>
          <p:cNvPicPr>
            <a:picLocks noChangeAspect="1"/>
          </p:cNvPicPr>
          <p:nvPr/>
        </p:nvPicPr>
        <p:blipFill>
          <a:blip r:embed="rId3" cstate="print"/>
          <a:srcRect l="-13254" r="-13254"/>
          <a:stretch>
            <a:fillRect/>
          </a:stretch>
        </p:blipFill>
        <p:spPr bwMode="auto">
          <a:xfrm>
            <a:off x="-684584" y="692696"/>
            <a:ext cx="10814051" cy="5524500"/>
          </a:xfrm>
          <a:prstGeom prst="rect">
            <a:avLst/>
          </a:prstGeom>
          <a:noFill/>
          <a:ln w="9525">
            <a:noFill/>
            <a:miter lim="800000"/>
            <a:headEnd/>
            <a:tailEnd/>
          </a:ln>
        </p:spPr>
      </p:pic>
      <p:sp>
        <p:nvSpPr>
          <p:cNvPr id="6" name="TextBox 5"/>
          <p:cNvSpPr txBox="1"/>
          <p:nvPr/>
        </p:nvSpPr>
        <p:spPr>
          <a:xfrm>
            <a:off x="533400" y="685800"/>
            <a:ext cx="8229600" cy="6370975"/>
          </a:xfrm>
          <a:prstGeom prst="rect">
            <a:avLst/>
          </a:prstGeom>
          <a:noFill/>
        </p:spPr>
        <p:txBody>
          <a:bodyPr wrap="square" rtlCol="0">
            <a:spAutoFit/>
          </a:bodyPr>
          <a:lstStyle/>
          <a:p>
            <a:r>
              <a:rPr lang="en-GB" sz="2800" b="1" dirty="0">
                <a:solidFill>
                  <a:prstClr val="white"/>
                </a:solidFill>
                <a:latin typeface="Foco Age UK" pitchFamily="34" charset="0"/>
              </a:rPr>
              <a:t>Golden Thread Advocacy Programme</a:t>
            </a:r>
          </a:p>
          <a:p>
            <a:endParaRPr lang="en-GB" sz="2800" b="1" dirty="0" smtClean="0">
              <a:solidFill>
                <a:prstClr val="white"/>
              </a:solidFill>
              <a:latin typeface="Foco Age UK" pitchFamily="34" charset="0"/>
            </a:endParaRPr>
          </a:p>
          <a:p>
            <a:endParaRPr lang="en-US" sz="3600" b="1" dirty="0" smtClean="0">
              <a:solidFill>
                <a:prstClr val="white"/>
              </a:solidFill>
              <a:latin typeface="Foco Age UK" pitchFamily="34" charset="0"/>
            </a:endParaRPr>
          </a:p>
          <a:p>
            <a:endParaRPr lang="en-GB" sz="3600" b="1" dirty="0" smtClean="0">
              <a:solidFill>
                <a:prstClr val="white"/>
              </a:solidFill>
              <a:latin typeface="Foco Age UK" pitchFamily="34" charset="0"/>
            </a:endParaRPr>
          </a:p>
          <a:p>
            <a:r>
              <a:rPr lang="en-GB" sz="3600" b="1" dirty="0" smtClean="0">
                <a:solidFill>
                  <a:prstClr val="white"/>
                </a:solidFill>
                <a:latin typeface="Foco Age UK" pitchFamily="34" charset="0"/>
              </a:rPr>
              <a:t>Advocacy under the Social Services &amp; Well-being (Wales) Act 2014</a:t>
            </a:r>
          </a:p>
          <a:p>
            <a:endParaRPr lang="en-US" sz="3600" b="1" dirty="0" smtClean="0">
              <a:solidFill>
                <a:prstClr val="white"/>
              </a:solidFill>
              <a:latin typeface="Foco Age UK" pitchFamily="34" charset="0"/>
            </a:endParaRPr>
          </a:p>
          <a:p>
            <a:endParaRPr lang="en-US" sz="3600" b="1" dirty="0" smtClean="0">
              <a:solidFill>
                <a:prstClr val="white"/>
              </a:solidFill>
              <a:latin typeface="Foco Age UK" pitchFamily="34" charset="0"/>
            </a:endParaRPr>
          </a:p>
          <a:p>
            <a:endParaRPr lang="en-US" sz="3600" b="1" dirty="0" smtClean="0">
              <a:solidFill>
                <a:prstClr val="white"/>
              </a:solidFill>
              <a:latin typeface="Foco Age UK" pitchFamily="34" charset="0"/>
            </a:endParaRPr>
          </a:p>
          <a:p>
            <a:endParaRPr lang="en-US" sz="3600" b="1" dirty="0" smtClean="0">
              <a:solidFill>
                <a:prstClr val="white"/>
              </a:solidFill>
              <a:latin typeface="Foco Age UK" pitchFamily="34" charset="0"/>
            </a:endParaRPr>
          </a:p>
          <a:p>
            <a:endParaRPr lang="en-GB" sz="3600" b="1" dirty="0" smtClean="0">
              <a:solidFill>
                <a:prstClr val="white"/>
              </a:solidFill>
              <a:latin typeface="Foco Age UK" pitchFamily="34" charset="0"/>
            </a:endParaRPr>
          </a:p>
          <a:p>
            <a:endParaRPr lang="en-GB" sz="2800" b="1" dirty="0" smtClean="0">
              <a:solidFill>
                <a:prstClr val="white"/>
              </a:solidFill>
              <a:latin typeface="Foco Age UK"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90870"/>
            <a:ext cx="24257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srcRect/>
          <a:stretch>
            <a:fillRect/>
          </a:stretch>
        </p:blipFill>
        <p:spPr bwMode="auto">
          <a:xfrm>
            <a:off x="7315200" y="685800"/>
            <a:ext cx="1676400" cy="1291389"/>
          </a:xfrm>
          <a:prstGeom prst="rect">
            <a:avLst/>
          </a:prstGeom>
          <a:noFill/>
          <a:ln w="9525">
            <a:noFill/>
            <a:miter lim="800000"/>
            <a:headEnd/>
            <a:tailEnd/>
          </a:ln>
        </p:spPr>
      </p:pic>
    </p:spTree>
    <p:extLst>
      <p:ext uri="{BB962C8B-B14F-4D97-AF65-F5344CB8AC3E}">
        <p14:creationId xmlns:p14="http://schemas.microsoft.com/office/powerpoint/2010/main" val="11465522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lgn="l">
              <a:buFont typeface="Wingdings" panose="05000000000000000000" pitchFamily="2" charset="2"/>
              <a:buChar char="Ø"/>
            </a:pPr>
            <a:r>
              <a:rPr lang="en-GB" dirty="0" smtClean="0"/>
              <a:t/>
            </a:r>
            <a:br>
              <a:rPr lang="en-GB"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3600" b="1" dirty="0" smtClean="0"/>
              <a:t>Advocacy is NOT about: </a:t>
            </a:r>
            <a:r>
              <a:rPr lang="en-GB" sz="3100" dirty="0" smtClean="0"/>
              <a:t/>
            </a:r>
            <a:br>
              <a:rPr lang="en-GB" sz="3100" dirty="0" smtClean="0"/>
            </a:br>
            <a:r>
              <a:rPr lang="en-GB" sz="3100" dirty="0" smtClean="0"/>
              <a:t/>
            </a:r>
            <a:br>
              <a:rPr lang="en-GB" sz="3100" dirty="0" smtClean="0"/>
            </a:br>
            <a:r>
              <a:rPr lang="en-GB" sz="3100" dirty="0"/>
              <a:t/>
            </a:r>
            <a:br>
              <a:rPr lang="en-GB" sz="3100" dirty="0"/>
            </a:br>
            <a:r>
              <a:rPr lang="en-GB" sz="3600" b="1" dirty="0" smtClean="0">
                <a:solidFill>
                  <a:srgbClr val="FF0000"/>
                </a:solidFill>
              </a:rPr>
              <a:t>χ</a:t>
            </a:r>
            <a:r>
              <a:rPr lang="en-GB" sz="3100" dirty="0" smtClean="0"/>
              <a:t> 	making decisions for the client</a:t>
            </a:r>
            <a:br>
              <a:rPr lang="en-GB" sz="3100" dirty="0" smtClean="0"/>
            </a:br>
            <a:r>
              <a:rPr lang="el-GR" sz="3600" b="1" dirty="0" smtClean="0">
                <a:solidFill>
                  <a:srgbClr val="FF0000"/>
                </a:solidFill>
              </a:rPr>
              <a:t>χ</a:t>
            </a:r>
            <a:r>
              <a:rPr lang="en-GB" sz="3600" b="1" dirty="0" smtClean="0">
                <a:solidFill>
                  <a:srgbClr val="FF0000"/>
                </a:solidFill>
              </a:rPr>
              <a:t> </a:t>
            </a:r>
            <a:r>
              <a:rPr lang="en-GB" sz="3100" dirty="0" smtClean="0"/>
              <a:t>	pressurising or persuading someone to take a    	course of action without having a mandate               	to do so</a:t>
            </a:r>
            <a:br>
              <a:rPr lang="en-GB" sz="3100" dirty="0" smtClean="0"/>
            </a:br>
            <a:r>
              <a:rPr lang="el-GR" sz="3600" b="1" dirty="0" smtClean="0">
                <a:solidFill>
                  <a:srgbClr val="FF0000"/>
                </a:solidFill>
              </a:rPr>
              <a:t>χ</a:t>
            </a:r>
            <a:r>
              <a:rPr lang="en-GB" sz="3600" b="1" dirty="0" smtClean="0">
                <a:solidFill>
                  <a:srgbClr val="FF0000"/>
                </a:solidFill>
              </a:rPr>
              <a:t>	</a:t>
            </a:r>
            <a:r>
              <a:rPr lang="en-GB" sz="3100" dirty="0" smtClean="0"/>
              <a:t>giving medical, legal or benefits advice</a:t>
            </a:r>
            <a:br>
              <a:rPr lang="en-GB" sz="3100" dirty="0" smtClean="0"/>
            </a:br>
            <a:r>
              <a:rPr lang="el-GR" sz="3600" b="1" dirty="0" smtClean="0">
                <a:solidFill>
                  <a:srgbClr val="FF0000"/>
                </a:solidFill>
              </a:rPr>
              <a:t>χ</a:t>
            </a:r>
            <a:r>
              <a:rPr lang="en-GB" sz="3100" dirty="0" smtClean="0"/>
              <a:t>	befriending</a:t>
            </a:r>
            <a:br>
              <a:rPr lang="en-GB" sz="3100" dirty="0" smtClean="0"/>
            </a:br>
            <a:r>
              <a:rPr lang="el-GR" sz="3600" b="1" dirty="0" smtClean="0">
                <a:solidFill>
                  <a:srgbClr val="FF0000"/>
                </a:solidFill>
              </a:rPr>
              <a:t>χ</a:t>
            </a:r>
            <a:r>
              <a:rPr lang="en-GB" sz="3100" dirty="0" smtClean="0"/>
              <a:t>	counselling</a:t>
            </a:r>
            <a:br>
              <a:rPr lang="en-GB" sz="3100" dirty="0" smtClean="0"/>
            </a:br>
            <a:r>
              <a:rPr lang="el-GR" sz="3600" b="1" dirty="0" smtClean="0">
                <a:solidFill>
                  <a:srgbClr val="FF0000"/>
                </a:solidFill>
              </a:rPr>
              <a:t>χ</a:t>
            </a:r>
            <a:r>
              <a:rPr lang="en-GB" sz="3600" b="1" dirty="0" smtClean="0">
                <a:solidFill>
                  <a:srgbClr val="FF0000"/>
                </a:solidFill>
              </a:rPr>
              <a:t> </a:t>
            </a:r>
            <a:r>
              <a:rPr lang="en-GB" sz="3100" dirty="0" smtClean="0"/>
              <a:t> acting in someone’s best interests</a:t>
            </a:r>
            <a:br>
              <a:rPr lang="en-GB" sz="3100" dirty="0" smtClean="0"/>
            </a:br>
            <a:r>
              <a:rPr lang="en-GB" sz="3100" dirty="0" smtClean="0"/>
              <a:t/>
            </a:r>
            <a:br>
              <a:rPr lang="en-GB" sz="3100" dirty="0" smtClean="0"/>
            </a:br>
            <a:r>
              <a:rPr lang="en-GB" sz="2200" dirty="0" smtClean="0"/>
              <a:t/>
            </a:r>
            <a:br>
              <a:rPr lang="en-GB" sz="2200" dirty="0" smtClean="0"/>
            </a:br>
            <a:r>
              <a:rPr lang="en-GB" sz="3100" dirty="0" smtClean="0"/>
              <a:t/>
            </a:r>
            <a:br>
              <a:rPr lang="en-GB" sz="3100" dirty="0" smtClean="0"/>
            </a:br>
            <a:endParaRPr lang="en-GB" sz="3100" dirty="0"/>
          </a:p>
        </p:txBody>
      </p:sp>
      <p:pic>
        <p:nvPicPr>
          <p:cNvPr id="4" name="Picture 2" descr="C:\Users\valerie.billingham\AppData\Local\Microsoft\Windows\Temporary Internet Files\Content.Outlook\T136YTYI\Age Cymru  Strapline Biling RGB.jpg"/>
          <p:cNvPicPr>
            <a:picLocks noChangeAspect="1" noChangeArrowheads="1"/>
          </p:cNvPicPr>
          <p:nvPr/>
        </p:nvPicPr>
        <p:blipFill>
          <a:blip r:embed="rId3" cstate="print"/>
          <a:srcRect/>
          <a:stretch>
            <a:fillRect/>
          </a:stretch>
        </p:blipFill>
        <p:spPr bwMode="auto">
          <a:xfrm>
            <a:off x="6248400" y="332656"/>
            <a:ext cx="2209800" cy="1071513"/>
          </a:xfrm>
          <a:prstGeom prst="rect">
            <a:avLst/>
          </a:prstGeom>
          <a:noFill/>
        </p:spPr>
      </p:pic>
      <p:pic>
        <p:nvPicPr>
          <p:cNvPr id="5" name="Content Placeholder 16" descr="Background.jpg"/>
          <p:cNvPicPr>
            <a:picLocks noChangeAspect="1"/>
          </p:cNvPicPr>
          <p:nvPr/>
        </p:nvPicPr>
        <p:blipFill>
          <a:blip r:embed="rId4" cstate="print"/>
          <a:srcRect l="-13254" r="-13254"/>
          <a:stretch>
            <a:fillRect/>
          </a:stretch>
        </p:blipFill>
        <p:spPr bwMode="auto">
          <a:xfrm>
            <a:off x="-1500230" y="6572272"/>
            <a:ext cx="11930145" cy="285752"/>
          </a:xfrm>
          <a:prstGeom prst="rect">
            <a:avLst/>
          </a:prstGeom>
          <a:noFill/>
          <a:ln w="9525">
            <a:noFill/>
            <a:miter lim="800000"/>
            <a:headEnd/>
            <a:tailEnd/>
          </a:ln>
        </p:spPr>
      </p:pic>
    </p:spTree>
    <p:extLst>
      <p:ext uri="{BB962C8B-B14F-4D97-AF65-F5344CB8AC3E}">
        <p14:creationId xmlns:p14="http://schemas.microsoft.com/office/powerpoint/2010/main" val="33812799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a:t/>
            </a:r>
            <a:br>
              <a:rPr lang="en-GB" sz="4000" b="1" dirty="0"/>
            </a:br>
            <a:r>
              <a:rPr lang="en-GB" sz="4000" b="1" dirty="0"/>
              <a:t/>
            </a:r>
            <a:br>
              <a:rPr lang="en-GB" sz="4000" b="1" dirty="0"/>
            </a:br>
            <a:r>
              <a:rPr lang="en-GB" b="1" dirty="0" smtClean="0"/>
              <a:t/>
            </a:r>
            <a:br>
              <a:rPr lang="en-GB" b="1" dirty="0" smtClean="0"/>
            </a:br>
            <a:r>
              <a:rPr lang="en-GB" b="1" dirty="0"/>
              <a:t/>
            </a:r>
            <a:br>
              <a:rPr lang="en-GB" b="1" dirty="0"/>
            </a:br>
            <a:r>
              <a:rPr lang="en-GB" sz="3100" dirty="0" smtClean="0"/>
              <a:t/>
            </a:r>
            <a:br>
              <a:rPr lang="en-GB" sz="3100" dirty="0" smtClean="0"/>
            </a:br>
            <a:r>
              <a:rPr lang="en-GB" sz="3100" dirty="0" smtClean="0"/>
              <a:t/>
            </a:r>
            <a:br>
              <a:rPr lang="en-GB" sz="3100" dirty="0" smtClean="0"/>
            </a:br>
            <a:r>
              <a:rPr lang="en-GB" sz="3100" dirty="0" smtClean="0"/>
              <a:t>Patricia is a 15 year old young carer who looks after her Mum, who has early stage dementia. Both need help from social services. They also need support to participate as fully as possible in their assessments. Patricia is referred to a children &amp; young </a:t>
            </a:r>
            <a:r>
              <a:rPr lang="en-GB" sz="3100" dirty="0"/>
              <a:t>p</a:t>
            </a:r>
            <a:r>
              <a:rPr lang="en-GB" sz="3100" dirty="0" smtClean="0"/>
              <a:t>eople’s advocacy service, and her Mum to adults advocacy.</a:t>
            </a:r>
            <a:br>
              <a:rPr lang="en-GB" sz="3100" dirty="0" smtClean="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endParaRPr lang="en-GB" sz="3100" dirty="0"/>
          </a:p>
        </p:txBody>
      </p:sp>
      <p:pic>
        <p:nvPicPr>
          <p:cNvPr id="4" name="Picture 3" descr="case study.png"/>
          <p:cNvPicPr>
            <a:picLocks noChangeAspect="1"/>
          </p:cNvPicPr>
          <p:nvPr/>
        </p:nvPicPr>
        <p:blipFill>
          <a:blip r:embed="rId3" cstate="print"/>
          <a:stretch>
            <a:fillRect/>
          </a:stretch>
        </p:blipFill>
        <p:spPr>
          <a:xfrm>
            <a:off x="662598" y="304801"/>
            <a:ext cx="1725704" cy="1295399"/>
          </a:xfrm>
          <a:prstGeom prst="rect">
            <a:avLst/>
          </a:prstGeom>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20435989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100" dirty="0" smtClean="0"/>
              <a:t>The </a:t>
            </a:r>
            <a:r>
              <a:rPr lang="en-GB" sz="3100" dirty="0"/>
              <a:t>advocates get to know their clients and provide as much information as they can </a:t>
            </a:r>
            <a:r>
              <a:rPr lang="en-GB" sz="3100" dirty="0" smtClean="0"/>
              <a:t>to them about </a:t>
            </a:r>
            <a:r>
              <a:rPr lang="en-GB" sz="3100" dirty="0"/>
              <a:t>health and social services processes, and about the options available to them. </a:t>
            </a:r>
            <a:r>
              <a:rPr lang="en-GB" sz="3600" dirty="0" smtClean="0"/>
              <a:t/>
            </a:r>
            <a:br>
              <a:rPr lang="en-GB" sz="3600" dirty="0" smtClean="0"/>
            </a:br>
            <a:r>
              <a:rPr lang="en-GB" sz="3600" dirty="0"/>
              <a:t/>
            </a:r>
            <a:br>
              <a:rPr lang="en-GB" sz="3600" dirty="0"/>
            </a:br>
            <a:r>
              <a:rPr lang="en-GB" sz="3100" dirty="0"/>
              <a:t/>
            </a:r>
            <a:br>
              <a:rPr lang="en-GB" sz="3100" dirty="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endParaRPr lang="en-GB" sz="3100" dirty="0"/>
          </a:p>
        </p:txBody>
      </p:sp>
      <p:pic>
        <p:nvPicPr>
          <p:cNvPr id="4" name="Picture 3" descr="case study.png"/>
          <p:cNvPicPr>
            <a:picLocks noChangeAspect="1"/>
          </p:cNvPicPr>
          <p:nvPr/>
        </p:nvPicPr>
        <p:blipFill>
          <a:blip r:embed="rId3" cstate="print"/>
          <a:stretch>
            <a:fillRect/>
          </a:stretch>
        </p:blipFill>
        <p:spPr>
          <a:xfrm>
            <a:off x="662598" y="304801"/>
            <a:ext cx="1827216" cy="1371599"/>
          </a:xfrm>
          <a:prstGeom prst="rect">
            <a:avLst/>
          </a:prstGeom>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39443669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3600" b="1" dirty="0" smtClean="0"/>
              <a:t/>
            </a:r>
            <a:br>
              <a:rPr lang="en-GB" sz="3600" b="1" dirty="0" smtClean="0"/>
            </a:br>
            <a:r>
              <a:rPr lang="en-GB" sz="3600" dirty="0" smtClean="0"/>
              <a:t/>
            </a:r>
            <a:br>
              <a:rPr lang="en-GB" sz="3600" dirty="0" smtClean="0"/>
            </a:br>
            <a:r>
              <a:rPr lang="en-GB" sz="3600" dirty="0" smtClean="0"/>
              <a:t/>
            </a:r>
            <a:br>
              <a:rPr lang="en-GB" sz="3600" dirty="0" smtClean="0"/>
            </a:br>
            <a:r>
              <a:rPr lang="en-GB" sz="3600" dirty="0" smtClean="0"/>
              <a:t/>
            </a:r>
            <a:br>
              <a:rPr lang="en-GB" sz="3600" dirty="0" smtClean="0"/>
            </a:br>
            <a:r>
              <a:rPr lang="en-GB" sz="3100" dirty="0" smtClean="0"/>
              <a:t>The </a:t>
            </a:r>
            <a:r>
              <a:rPr lang="en-GB" sz="3100" dirty="0"/>
              <a:t>advocates </a:t>
            </a:r>
            <a:r>
              <a:rPr lang="en-GB" sz="3100" dirty="0" smtClean="0"/>
              <a:t>also help </a:t>
            </a:r>
            <a:r>
              <a:rPr lang="en-GB" sz="3100" dirty="0"/>
              <a:t>their clients to be clear about the outcomes </a:t>
            </a:r>
            <a:r>
              <a:rPr lang="en-GB" sz="3100" dirty="0" smtClean="0"/>
              <a:t>that they want for themselves from the services to be provided. They help them identify any barriers they might have to participating fully in the assessment, care and support planning, review and, if necessary, safeguarding processes.  </a:t>
            </a:r>
            <a:br>
              <a:rPr lang="en-GB" sz="3100" dirty="0" smtClean="0"/>
            </a:br>
            <a:r>
              <a:rPr lang="en-GB" sz="3100" dirty="0"/>
              <a:t/>
            </a:r>
            <a:br>
              <a:rPr lang="en-GB" sz="3100" dirty="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endParaRPr lang="en-GB" sz="3100" dirty="0"/>
          </a:p>
        </p:txBody>
      </p:sp>
      <p:pic>
        <p:nvPicPr>
          <p:cNvPr id="5" name="Picture 4" descr="case study.png"/>
          <p:cNvPicPr>
            <a:picLocks noChangeAspect="1"/>
          </p:cNvPicPr>
          <p:nvPr/>
        </p:nvPicPr>
        <p:blipFill>
          <a:blip r:embed="rId3" cstate="print"/>
          <a:stretch>
            <a:fillRect/>
          </a:stretch>
        </p:blipFill>
        <p:spPr>
          <a:xfrm>
            <a:off x="662598" y="304801"/>
            <a:ext cx="1827216" cy="1371599"/>
          </a:xfrm>
          <a:prstGeom prst="rect">
            <a:avLst/>
          </a:prstGeom>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24041076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600" b="1" dirty="0" smtClean="0"/>
              <a:t/>
            </a:r>
            <a:br>
              <a:rPr lang="en-GB" sz="3600" b="1" dirty="0" smtClean="0"/>
            </a:br>
            <a:r>
              <a:rPr lang="en-GB" sz="3100" dirty="0" smtClean="0"/>
              <a:t>The </a:t>
            </a:r>
            <a:r>
              <a:rPr lang="en-GB" sz="3100" dirty="0"/>
              <a:t>advocates attend the assessment meetings and support their clients to speak up for </a:t>
            </a:r>
            <a:r>
              <a:rPr lang="en-GB" sz="3100" dirty="0" smtClean="0"/>
              <a:t>themselves and express their views, wishes and feelings, or represent them when appropriate.</a:t>
            </a:r>
            <a:br>
              <a:rPr lang="en-GB" sz="3100" dirty="0" smtClean="0"/>
            </a:br>
            <a:r>
              <a:rPr lang="en-GB" sz="3100" dirty="0"/>
              <a:t/>
            </a:r>
            <a:br>
              <a:rPr lang="en-GB" sz="3100" dirty="0"/>
            </a:br>
            <a:r>
              <a:rPr lang="en-GB" sz="3100" dirty="0" smtClean="0"/>
              <a:t>They help their clients to feel equal partners with the professionals and in control of what’s happening so that their care and support plans say what they want them to say.</a:t>
            </a:r>
            <a:br>
              <a:rPr lang="en-GB" sz="3100" dirty="0" smtClean="0"/>
            </a:br>
            <a:r>
              <a:rPr lang="en-GB" sz="3100" dirty="0"/>
              <a:t/>
            </a:r>
            <a:br>
              <a:rPr lang="en-GB" sz="3100" dirty="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endParaRPr lang="en-GB" sz="3100" dirty="0"/>
          </a:p>
        </p:txBody>
      </p:sp>
      <p:pic>
        <p:nvPicPr>
          <p:cNvPr id="6" name="Picture 5" descr="case study.png"/>
          <p:cNvPicPr>
            <a:picLocks noChangeAspect="1"/>
          </p:cNvPicPr>
          <p:nvPr/>
        </p:nvPicPr>
        <p:blipFill>
          <a:blip r:embed="rId3" cstate="print"/>
          <a:stretch>
            <a:fillRect/>
          </a:stretch>
        </p:blipFill>
        <p:spPr>
          <a:xfrm>
            <a:off x="662598" y="304801"/>
            <a:ext cx="1928728" cy="1447799"/>
          </a:xfrm>
          <a:prstGeom prst="rect">
            <a:avLst/>
          </a:prstGeom>
        </p:spPr>
      </p:pic>
      <p:pic>
        <p:nvPicPr>
          <p:cNvPr id="5" name="Picture 4"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4009059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b="1" dirty="0" smtClean="0"/>
              <a:t/>
            </a:r>
            <a:br>
              <a:rPr lang="en-GB" sz="3100" b="1" dirty="0" smtClean="0"/>
            </a:br>
            <a:r>
              <a:rPr lang="en-GB" sz="3100" dirty="0" smtClean="0"/>
              <a:t>The advocates take their client’s side and help them to stand up for their rights and challenge decisions or make complaints if necessary.</a:t>
            </a:r>
            <a:br>
              <a:rPr lang="en-GB" sz="3100" dirty="0" smtClean="0"/>
            </a:br>
            <a:r>
              <a:rPr lang="en-GB" sz="3100" dirty="0"/>
              <a:t/>
            </a:r>
            <a:br>
              <a:rPr lang="en-GB" sz="3100" dirty="0"/>
            </a:br>
            <a:r>
              <a:rPr lang="en-GB" sz="3100" dirty="0" smtClean="0"/>
              <a:t>The advocates are always concerned with enabling their clients to advocate for themselves as far as possible. </a:t>
            </a:r>
            <a:br>
              <a:rPr lang="en-GB" sz="3100" dirty="0" smtClean="0"/>
            </a:br>
            <a:r>
              <a:rPr lang="en-GB" sz="3100" dirty="0"/>
              <a:t/>
            </a:r>
            <a:br>
              <a:rPr lang="en-GB" sz="3100" dirty="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endParaRPr lang="en-GB" sz="3100" dirty="0"/>
          </a:p>
        </p:txBody>
      </p:sp>
      <p:pic>
        <p:nvPicPr>
          <p:cNvPr id="6" name="Picture 5" descr="case study.png"/>
          <p:cNvPicPr>
            <a:picLocks noChangeAspect="1"/>
          </p:cNvPicPr>
          <p:nvPr/>
        </p:nvPicPr>
        <p:blipFill>
          <a:blip r:embed="rId3" cstate="print"/>
          <a:stretch>
            <a:fillRect/>
          </a:stretch>
        </p:blipFill>
        <p:spPr>
          <a:xfrm>
            <a:off x="662598" y="304801"/>
            <a:ext cx="1725704" cy="1295399"/>
          </a:xfrm>
          <a:prstGeom prst="rect">
            <a:avLst/>
          </a:prstGeom>
        </p:spPr>
      </p:pic>
      <p:pic>
        <p:nvPicPr>
          <p:cNvPr id="5" name="Picture 4"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33812744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pPr marL="571500" indent="-571500" algn="l">
              <a:buFont typeface="Wingdings" panose="05000000000000000000" pitchFamily="2" charset="2"/>
              <a:buChar char="Ø"/>
            </a:pPr>
            <a:r>
              <a:rPr lang="en-GB" dirty="0" smtClean="0"/>
              <a:t/>
            </a:r>
            <a:br>
              <a:rPr lang="en-GB"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1600" b="1" dirty="0" smtClean="0"/>
              <a:t/>
            </a:r>
            <a:br>
              <a:rPr lang="en-GB" sz="1600" b="1" dirty="0" smtClean="0"/>
            </a:br>
            <a:r>
              <a:rPr lang="en-GB" sz="4000" b="1" dirty="0" smtClean="0"/>
              <a:t>Advocacy Video</a:t>
            </a: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1600" b="1" dirty="0" smtClean="0"/>
              <a:t/>
            </a:r>
            <a:br>
              <a:rPr lang="en-GB" sz="1600" b="1" dirty="0" smtClean="0"/>
            </a:br>
            <a:r>
              <a:rPr lang="en-GB" sz="3100" dirty="0" smtClean="0"/>
              <a:t/>
            </a:r>
            <a:br>
              <a:rPr lang="en-GB" sz="3100" dirty="0" smtClean="0"/>
            </a:br>
            <a:r>
              <a:rPr lang="en-GB" sz="3100" dirty="0" smtClean="0"/>
              <a:t/>
            </a:r>
            <a:br>
              <a:rPr lang="en-GB" sz="3100" dirty="0" smtClean="0"/>
            </a:br>
            <a:r>
              <a:rPr lang="en-GB" sz="3100" dirty="0"/>
              <a:t/>
            </a:r>
            <a:br>
              <a:rPr lang="en-GB" sz="3100" dirty="0"/>
            </a:br>
            <a:r>
              <a:rPr lang="en-GB" sz="3100" dirty="0" smtClean="0"/>
              <a:t/>
            </a:r>
            <a:br>
              <a:rPr lang="en-GB" sz="3100" dirty="0" smtClean="0"/>
            </a:br>
            <a:r>
              <a:rPr lang="en-GB" sz="3100" dirty="0" smtClean="0"/>
              <a:t/>
            </a:r>
            <a:br>
              <a:rPr lang="en-GB" sz="3100" dirty="0" smtClean="0"/>
            </a:br>
            <a:r>
              <a:rPr lang="en-GB" sz="2200" dirty="0" smtClean="0"/>
              <a:t/>
            </a:r>
            <a:br>
              <a:rPr lang="en-GB" sz="2200" dirty="0" smtClean="0"/>
            </a:br>
            <a:r>
              <a:rPr lang="en-GB" sz="3100" dirty="0" smtClean="0"/>
              <a:t/>
            </a:r>
            <a:br>
              <a:rPr lang="en-GB" sz="3100" dirty="0" smtClean="0"/>
            </a:br>
            <a:endParaRPr lang="en-GB" sz="31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sp>
        <p:nvSpPr>
          <p:cNvPr id="7" name="TextBox 6"/>
          <p:cNvSpPr txBox="1"/>
          <p:nvPr/>
        </p:nvSpPr>
        <p:spPr>
          <a:xfrm>
            <a:off x="914400" y="2286000"/>
            <a:ext cx="7696200" cy="3170099"/>
          </a:xfrm>
          <a:prstGeom prst="rect">
            <a:avLst/>
          </a:prstGeom>
          <a:noFill/>
        </p:spPr>
        <p:txBody>
          <a:bodyPr wrap="square" rtlCol="0">
            <a:spAutoFit/>
          </a:bodyPr>
          <a:lstStyle/>
          <a:p>
            <a:r>
              <a:rPr lang="en-GB" sz="2800" dirty="0" err="1" smtClean="0"/>
              <a:t>Dewis</a:t>
            </a:r>
            <a:r>
              <a:rPr lang="en-GB" sz="2800" dirty="0" smtClean="0"/>
              <a:t> Centre for Independent Living and                         the National Youth Advocacy Service (NYAS) produced a video about advocacy for the                   Gwent Safeguarding Board:</a:t>
            </a:r>
          </a:p>
          <a:p>
            <a:endParaRPr lang="en-US" sz="2800" dirty="0" smtClean="0"/>
          </a:p>
          <a:p>
            <a:r>
              <a:rPr lang="en-GB" sz="2800" dirty="0" smtClean="0">
                <a:hlinkClick r:id="rId4"/>
              </a:rPr>
              <a:t>http://bit.ly/AdvocacyVid</a:t>
            </a:r>
          </a:p>
          <a:p>
            <a:endParaRPr lang="en-GB" sz="3200" dirty="0"/>
          </a:p>
        </p:txBody>
      </p:sp>
      <p:pic>
        <p:nvPicPr>
          <p:cNvPr id="9" name="Picture 8" descr="Age Cymru logo (CMYK Coated).jpg"/>
          <p:cNvPicPr>
            <a:picLocks noChangeAspect="1"/>
          </p:cNvPicPr>
          <p:nvPr/>
        </p:nvPicPr>
        <p:blipFill>
          <a:blip r:embed="rId5"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33812799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3600" b="1" dirty="0" smtClean="0"/>
              <a:t>Requirements of the </a:t>
            </a:r>
            <a:br>
              <a:rPr lang="en-GB" sz="3600" b="1" dirty="0" smtClean="0"/>
            </a:br>
            <a:r>
              <a:rPr lang="en-GB" sz="3600" b="1" dirty="0" smtClean="0"/>
              <a:t>Part 10 Code of Practice </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152400" y="1700808"/>
            <a:ext cx="8763000" cy="4928592"/>
          </a:xfrm>
        </p:spPr>
        <p:txBody>
          <a:bodyPr>
            <a:normAutofit fontScale="70000" lnSpcReduction="20000"/>
          </a:bodyPr>
          <a:lstStyle/>
          <a:p>
            <a:pPr marL="1771650" lvl="3" indent="-514350">
              <a:buNone/>
            </a:pPr>
            <a:endParaRPr lang="en-GB" sz="3200" dirty="0"/>
          </a:p>
          <a:p>
            <a:pPr marL="0" indent="0">
              <a:buNone/>
            </a:pPr>
            <a:r>
              <a:rPr lang="en-GB" sz="2800" dirty="0" smtClean="0"/>
              <a:t>	</a:t>
            </a:r>
            <a:r>
              <a:rPr lang="en-GB" sz="4000" dirty="0" smtClean="0"/>
              <a:t>7. This code sets out the requirements for local 	authorities to:-</a:t>
            </a:r>
          </a:p>
          <a:p>
            <a:pPr marL="0" indent="0">
              <a:buNone/>
            </a:pPr>
            <a:endParaRPr lang="en-GB" sz="4000" dirty="0" smtClean="0"/>
          </a:p>
          <a:p>
            <a:pPr marL="0" indent="0">
              <a:buNone/>
            </a:pPr>
            <a:r>
              <a:rPr lang="en-GB" sz="4000" dirty="0" smtClean="0"/>
              <a:t>	</a:t>
            </a:r>
            <a:r>
              <a:rPr lang="en-GB" sz="4000" dirty="0" smtClean="0">
                <a:solidFill>
                  <a:schemeClr val="tx2"/>
                </a:solidFill>
              </a:rPr>
              <a:t>a) ensure that access to advocacy services and 	           	support is available to enable individuals to engage 	and participate when local authorities are exercising 	statutory duties in relation to them and</a:t>
            </a:r>
          </a:p>
          <a:p>
            <a:pPr marL="0" indent="0">
              <a:buNone/>
            </a:pPr>
            <a:r>
              <a:rPr lang="en-GB" sz="4000" dirty="0" smtClean="0"/>
              <a:t>	</a:t>
            </a:r>
          </a:p>
          <a:p>
            <a:pPr marL="0" indent="0">
              <a:buNone/>
            </a:pPr>
            <a:r>
              <a:rPr lang="en-GB" sz="4000" dirty="0" smtClean="0"/>
              <a:t>	</a:t>
            </a:r>
            <a:r>
              <a:rPr lang="en-GB" sz="4000" dirty="0" smtClean="0">
                <a:solidFill>
                  <a:srgbClr val="00B050"/>
                </a:solidFill>
              </a:rPr>
              <a:t>b) to arrange an independent professional advocate 	to facilitate the involvement of individuals in certain 	circumstances.</a:t>
            </a:r>
          </a:p>
          <a:p>
            <a:pPr marL="1771650" lvl="3" indent="-514350">
              <a:buNone/>
            </a:pPr>
            <a:r>
              <a:rPr lang="en-GB" sz="3200" dirty="0" smtClean="0"/>
              <a:t>	</a:t>
            </a:r>
          </a:p>
          <a:p>
            <a:pPr marL="1371600" lvl="3" indent="0">
              <a:buNone/>
            </a:pPr>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22839353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t>Requirements of the </a:t>
            </a:r>
            <a:br>
              <a:rPr lang="en-GB" sz="3200" b="1" dirty="0" smtClean="0"/>
            </a:br>
            <a:r>
              <a:rPr lang="en-GB" sz="3200" b="1" dirty="0" smtClean="0"/>
              <a:t>Part 10 Code of Practice</a:t>
            </a:r>
            <a:endParaRPr lang="en-GB" sz="3200" dirty="0"/>
          </a:p>
        </p:txBody>
      </p:sp>
      <p:sp>
        <p:nvSpPr>
          <p:cNvPr id="3" name="Content Placeholder 2"/>
          <p:cNvSpPr>
            <a:spLocks noGrp="1"/>
          </p:cNvSpPr>
          <p:nvPr>
            <p:ph idx="1"/>
          </p:nvPr>
        </p:nvSpPr>
        <p:spPr>
          <a:xfrm>
            <a:off x="179512" y="1700808"/>
            <a:ext cx="8856984" cy="4680520"/>
          </a:xfrm>
        </p:spPr>
        <p:txBody>
          <a:bodyPr>
            <a:noAutofit/>
          </a:bodyPr>
          <a:lstStyle/>
          <a:p>
            <a:pPr marL="0" indent="0">
              <a:buNone/>
            </a:pPr>
            <a:endParaRPr lang="en-GB" sz="2400" dirty="0" smtClean="0"/>
          </a:p>
          <a:p>
            <a:pPr marL="0" indent="0">
              <a:buNone/>
            </a:pPr>
            <a:endParaRPr lang="en-GB" sz="2400" dirty="0"/>
          </a:p>
          <a:p>
            <a:pPr marL="0" indent="0">
              <a:buNone/>
            </a:pPr>
            <a:r>
              <a:rPr lang="en-GB" sz="2800" dirty="0" smtClean="0"/>
              <a:t>	31</a:t>
            </a:r>
            <a:r>
              <a:rPr lang="en-GB" sz="2800" dirty="0"/>
              <a:t>. Advocacy can take many forms, each with the </a:t>
            </a:r>
            <a:r>
              <a:rPr lang="en-GB" sz="2800" dirty="0" smtClean="0"/>
              <a:t>	common </a:t>
            </a:r>
            <a:r>
              <a:rPr lang="en-GB" sz="2800" dirty="0"/>
              <a:t>aim of supporting individuals to have their </a:t>
            </a:r>
            <a:r>
              <a:rPr lang="en-GB" sz="2800" dirty="0" smtClean="0"/>
              <a:t>	voices </a:t>
            </a:r>
            <a:r>
              <a:rPr lang="en-GB" sz="2800" dirty="0"/>
              <a:t>heard, </a:t>
            </a:r>
            <a:r>
              <a:rPr lang="en-GB" sz="2800" dirty="0" smtClean="0"/>
              <a:t>clarify  their options </a:t>
            </a:r>
            <a:r>
              <a:rPr lang="en-GB" sz="2800" dirty="0"/>
              <a:t>and express their </a:t>
            </a:r>
            <a:r>
              <a:rPr lang="en-GB" sz="2800" dirty="0" smtClean="0"/>
              <a:t>	views</a:t>
            </a:r>
            <a:r>
              <a:rPr lang="en-GB" sz="2800" dirty="0"/>
              <a:t>, wishes and feelings. </a:t>
            </a:r>
            <a:r>
              <a:rPr lang="en-GB" sz="2800" b="1" dirty="0">
                <a:solidFill>
                  <a:srgbClr val="FF0000"/>
                </a:solidFill>
              </a:rPr>
              <a:t>Each form of advocacy </a:t>
            </a:r>
            <a:r>
              <a:rPr lang="en-GB" sz="2800" b="1" dirty="0" smtClean="0">
                <a:solidFill>
                  <a:srgbClr val="FF0000"/>
                </a:solidFill>
              </a:rPr>
              <a:t>	has </a:t>
            </a:r>
            <a:r>
              <a:rPr lang="en-GB" sz="2800" b="1" dirty="0">
                <a:solidFill>
                  <a:srgbClr val="FF0000"/>
                </a:solidFill>
              </a:rPr>
              <a:t>its own benefits and local authorities </a:t>
            </a:r>
            <a:r>
              <a:rPr lang="en-GB" sz="2800" b="1" i="1" dirty="0">
                <a:solidFill>
                  <a:srgbClr val="FF0000"/>
                </a:solidFill>
              </a:rPr>
              <a:t>should</a:t>
            </a:r>
            <a:r>
              <a:rPr lang="en-GB" sz="2800" b="1" dirty="0">
                <a:solidFill>
                  <a:srgbClr val="FF0000"/>
                </a:solidFill>
              </a:rPr>
              <a:t> </a:t>
            </a:r>
            <a:r>
              <a:rPr lang="en-GB" sz="2800" b="1" dirty="0" smtClean="0">
                <a:solidFill>
                  <a:srgbClr val="FF0000"/>
                </a:solidFill>
              </a:rPr>
              <a:t>	recognise </a:t>
            </a:r>
            <a:r>
              <a:rPr lang="en-GB" sz="2800" b="1" dirty="0">
                <a:solidFill>
                  <a:srgbClr val="FF0000"/>
                </a:solidFill>
              </a:rPr>
              <a:t>and value all these forms</a:t>
            </a:r>
            <a:r>
              <a:rPr lang="en-GB" sz="2800" b="1" dirty="0" smtClean="0">
                <a:solidFill>
                  <a:srgbClr val="FF0000"/>
                </a:solidFill>
              </a:rPr>
              <a:t>.</a:t>
            </a:r>
          </a:p>
          <a:p>
            <a:pPr marL="0" indent="0">
              <a:buNone/>
            </a:pPr>
            <a:endParaRPr lang="en-GB" sz="2400" b="1" dirty="0">
              <a:solidFill>
                <a:srgbClr val="FF0000"/>
              </a:solidFill>
            </a:endParaRPr>
          </a:p>
          <a:p>
            <a:pPr marL="0" indent="0">
              <a:buNone/>
            </a:pPr>
            <a:endParaRPr lang="en-GB" sz="2400" b="1" dirty="0">
              <a:solidFill>
                <a:srgbClr val="FF0000"/>
              </a:solidFill>
            </a:endParaRPr>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25261418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Requirements of the </a:t>
            </a:r>
            <a:br>
              <a:rPr lang="en-GB" sz="3600" b="1" dirty="0" smtClean="0"/>
            </a:br>
            <a:r>
              <a:rPr lang="en-GB" sz="3600" b="1" dirty="0" smtClean="0"/>
              <a:t>Part 10 Code of Practice</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179512" y="1700808"/>
            <a:ext cx="8856984" cy="4680520"/>
          </a:xfrm>
        </p:spPr>
        <p:txBody>
          <a:bodyPr>
            <a:noAutofit/>
          </a:bodyPr>
          <a:lstStyle/>
          <a:p>
            <a:pPr marL="0" indent="0">
              <a:buNone/>
            </a:pPr>
            <a:endParaRPr lang="en-GB" sz="2400" b="1" dirty="0">
              <a:solidFill>
                <a:srgbClr val="FF0000"/>
              </a:solidFill>
            </a:endParaRPr>
          </a:p>
          <a:p>
            <a:pPr marL="0" indent="0">
              <a:buNone/>
            </a:pPr>
            <a:r>
              <a:rPr lang="en-GB" sz="2800" dirty="0" smtClean="0">
                <a:solidFill>
                  <a:srgbClr val="000000"/>
                </a:solidFill>
              </a:rPr>
              <a:t>	32</a:t>
            </a:r>
            <a:r>
              <a:rPr lang="en-GB" sz="2800" dirty="0">
                <a:solidFill>
                  <a:srgbClr val="000000"/>
                </a:solidFill>
              </a:rPr>
              <a:t>. Professionals will need to be alert to situations </a:t>
            </a:r>
            <a:r>
              <a:rPr lang="en-GB" sz="2800" dirty="0" smtClean="0">
                <a:solidFill>
                  <a:srgbClr val="000000"/>
                </a:solidFill>
              </a:rPr>
              <a:t>	where </a:t>
            </a:r>
            <a:r>
              <a:rPr lang="en-GB" sz="2800" dirty="0">
                <a:solidFill>
                  <a:srgbClr val="000000"/>
                </a:solidFill>
              </a:rPr>
              <a:t>they believe that the objectivity or </a:t>
            </a:r>
            <a:r>
              <a:rPr lang="en-GB" sz="2800" dirty="0" smtClean="0">
                <a:solidFill>
                  <a:srgbClr val="000000"/>
                </a:solidFill>
              </a:rPr>
              <a:t>	independence </a:t>
            </a:r>
            <a:r>
              <a:rPr lang="en-GB" sz="2800" dirty="0">
                <a:solidFill>
                  <a:srgbClr val="000000"/>
                </a:solidFill>
              </a:rPr>
              <a:t>of the decision making process is, or </a:t>
            </a:r>
            <a:r>
              <a:rPr lang="en-GB" sz="2800" dirty="0" smtClean="0">
                <a:solidFill>
                  <a:srgbClr val="000000"/>
                </a:solidFill>
              </a:rPr>
              <a:t>	could be seen </a:t>
            </a:r>
            <a:r>
              <a:rPr lang="en-GB" sz="2800" dirty="0">
                <a:solidFill>
                  <a:srgbClr val="000000"/>
                </a:solidFill>
              </a:rPr>
              <a:t>to be undermined. In such </a:t>
            </a:r>
            <a:r>
              <a:rPr lang="en-GB" sz="2800" dirty="0" smtClean="0">
                <a:solidFill>
                  <a:srgbClr val="000000"/>
                </a:solidFill>
              </a:rPr>
              <a:t>	circumstances</a:t>
            </a:r>
            <a:r>
              <a:rPr lang="en-GB" sz="2800" dirty="0">
                <a:solidFill>
                  <a:srgbClr val="000000"/>
                </a:solidFill>
              </a:rPr>
              <a:t>, </a:t>
            </a:r>
            <a:r>
              <a:rPr lang="en-GB" sz="2800" b="1" dirty="0" smtClean="0">
                <a:solidFill>
                  <a:srgbClr val="FF0000"/>
                </a:solidFill>
              </a:rPr>
              <a:t>the </a:t>
            </a:r>
            <a:r>
              <a:rPr lang="en-GB" sz="2800" b="1" dirty="0">
                <a:solidFill>
                  <a:srgbClr val="FF0000"/>
                </a:solidFill>
              </a:rPr>
              <a:t>roles of other forms of </a:t>
            </a:r>
            <a:r>
              <a:rPr lang="en-GB" sz="2800" b="1" dirty="0" smtClean="0">
                <a:solidFill>
                  <a:srgbClr val="FF0000"/>
                </a:solidFill>
              </a:rPr>
              <a:t>advocacy 	</a:t>
            </a:r>
            <a:r>
              <a:rPr lang="en-GB" sz="2800" b="1" i="1" dirty="0" smtClean="0">
                <a:solidFill>
                  <a:srgbClr val="FF0000"/>
                </a:solidFill>
              </a:rPr>
              <a:t>must</a:t>
            </a:r>
            <a:r>
              <a:rPr lang="en-GB" sz="2800" b="1" dirty="0" smtClean="0">
                <a:solidFill>
                  <a:srgbClr val="FF0000"/>
                </a:solidFill>
              </a:rPr>
              <a:t> be considered.</a:t>
            </a:r>
          </a:p>
          <a:p>
            <a:pPr marL="0" indent="0">
              <a:buNone/>
            </a:pPr>
            <a:endParaRPr lang="en-GB" sz="2800" b="1" dirty="0">
              <a:solidFill>
                <a:srgbClr val="FF0000"/>
              </a:solidFill>
            </a:endParaRPr>
          </a:p>
          <a:p>
            <a:pPr marL="0" indent="0">
              <a:buNone/>
            </a:pPr>
            <a:r>
              <a:rPr lang="en-GB" sz="2800" dirty="0" smtClean="0">
                <a:solidFill>
                  <a:srgbClr val="000000"/>
                </a:solidFill>
              </a:rPr>
              <a:t>	43</a:t>
            </a:r>
            <a:r>
              <a:rPr lang="en-GB" sz="2800" dirty="0">
                <a:solidFill>
                  <a:srgbClr val="000000"/>
                </a:solidFill>
              </a:rPr>
              <a:t>. Advocacy includes the full range of provision set </a:t>
            </a:r>
            <a:r>
              <a:rPr lang="en-GB" sz="2800" dirty="0" smtClean="0">
                <a:solidFill>
                  <a:srgbClr val="000000"/>
                </a:solidFill>
              </a:rPr>
              <a:t>	out </a:t>
            </a:r>
            <a:r>
              <a:rPr lang="en-GB" sz="2800" dirty="0">
                <a:solidFill>
                  <a:srgbClr val="000000"/>
                </a:solidFill>
              </a:rPr>
              <a:t>in Chapter 8</a:t>
            </a:r>
            <a:r>
              <a:rPr lang="en-GB" sz="2400" dirty="0">
                <a:solidFill>
                  <a:srgbClr val="000000"/>
                </a:solidFill>
              </a:rPr>
              <a:t>. </a:t>
            </a:r>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24516145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3A4F02-DC19-4639-B103-3A7A7E338CE1}" type="slidenum">
              <a:rPr lang="en-GB" smtClean="0"/>
              <a:pPr/>
              <a:t>2</a:t>
            </a:fld>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l="35035" t="12594" r="36144" b="15547"/>
          <a:stretch>
            <a:fillRect/>
          </a:stretch>
        </p:blipFill>
        <p:spPr bwMode="auto">
          <a:xfrm>
            <a:off x="971600" y="1412776"/>
            <a:ext cx="3096344" cy="4562815"/>
          </a:xfrm>
          <a:prstGeom prst="rect">
            <a:avLst/>
          </a:prstGeom>
          <a:noFill/>
          <a:ln w="3175">
            <a:solidFill>
              <a:schemeClr val="tx1"/>
            </a:solidFill>
            <a:miter lim="800000"/>
            <a:headEnd/>
            <a:tailEnd/>
          </a:ln>
        </p:spPr>
      </p:pic>
      <p:pic>
        <p:nvPicPr>
          <p:cNvPr id="6148" name="Picture 4"/>
          <p:cNvPicPr>
            <a:picLocks noChangeAspect="1" noChangeArrowheads="1"/>
          </p:cNvPicPr>
          <p:nvPr/>
        </p:nvPicPr>
        <p:blipFill>
          <a:blip r:embed="rId5" cstate="print"/>
          <a:srcRect l="35035" t="12594" r="36144" b="15547"/>
          <a:stretch>
            <a:fillRect/>
          </a:stretch>
        </p:blipFill>
        <p:spPr bwMode="auto">
          <a:xfrm>
            <a:off x="4860032" y="1412775"/>
            <a:ext cx="2952328" cy="4562815"/>
          </a:xfrm>
          <a:prstGeom prst="rect">
            <a:avLst/>
          </a:prstGeom>
          <a:noFill/>
          <a:ln w="3175">
            <a:solidFill>
              <a:schemeClr val="tx1"/>
            </a:solidFill>
            <a:miter lim="800000"/>
            <a:headEnd/>
            <a:tailEnd/>
          </a:ln>
        </p:spPr>
      </p:pic>
      <p:sp>
        <p:nvSpPr>
          <p:cNvPr id="8" name="Content Placeholder 7"/>
          <p:cNvSpPr>
            <a:spLocks noGrp="1"/>
          </p:cNvSpPr>
          <p:nvPr>
            <p:ph idx="1"/>
          </p:nvPr>
        </p:nvSpPr>
        <p:spPr>
          <a:xfrm>
            <a:off x="478531" y="1229477"/>
            <a:ext cx="8219256" cy="4929411"/>
          </a:xfrm>
        </p:spPr>
        <p:txBody>
          <a:bodyPr/>
          <a:lstStyle/>
          <a:p>
            <a:pPr>
              <a:buNone/>
            </a:pPr>
            <a:r>
              <a:rPr lang="en-GB" dirty="0" smtClean="0"/>
              <a:t> </a:t>
            </a:r>
            <a:endParaRPr lang="en-GB" dirty="0"/>
          </a:p>
        </p:txBody>
      </p:sp>
      <p:pic>
        <p:nvPicPr>
          <p:cNvPr id="9" name="Picture 8" descr="Age Cymru logo (CMYK Coated).jpg"/>
          <p:cNvPicPr>
            <a:picLocks noChangeAspect="1"/>
          </p:cNvPicPr>
          <p:nvPr/>
        </p:nvPicPr>
        <p:blipFill>
          <a:blip r:embed="rId6" cstate="print"/>
          <a:stretch>
            <a:fillRect/>
          </a:stretch>
        </p:blipFill>
        <p:spPr>
          <a:xfrm>
            <a:off x="6500826" y="285728"/>
            <a:ext cx="2214546" cy="726619"/>
          </a:xfrm>
          <a:prstGeom prst="rect">
            <a:avLst/>
          </a:prstGeom>
        </p:spPr>
      </p:pic>
      <p:sp>
        <p:nvSpPr>
          <p:cNvPr id="10" name="Title 1"/>
          <p:cNvSpPr>
            <a:spLocks noGrp="1"/>
          </p:cNvSpPr>
          <p:nvPr>
            <p:ph type="title"/>
          </p:nvPr>
        </p:nvSpPr>
        <p:spPr>
          <a:xfrm>
            <a:off x="457200" y="274638"/>
            <a:ext cx="8229600" cy="1143000"/>
          </a:xfrm>
        </p:spPr>
        <p:txBody>
          <a:bodyPr>
            <a:normAutofit/>
          </a:bodyPr>
          <a:lstStyle/>
          <a:p>
            <a:pPr algn="l"/>
            <a:r>
              <a:rPr lang="en-GB" sz="3200" b="1" dirty="0" smtClean="0"/>
              <a:t>The Act &amp; Code</a:t>
            </a:r>
            <a:endParaRPr lang="en-GB" sz="3200" b="1" dirty="0"/>
          </a:p>
        </p:txBody>
      </p:sp>
    </p:spTree>
    <p:extLst>
      <p:ext uri="{BB962C8B-B14F-4D97-AF65-F5344CB8AC3E}">
        <p14:creationId xmlns:p14="http://schemas.microsoft.com/office/powerpoint/2010/main" val="31462737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The spectrum of advocacy</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179512" y="1700808"/>
            <a:ext cx="8856984" cy="4680520"/>
          </a:xfrm>
        </p:spPr>
        <p:txBody>
          <a:bodyPr>
            <a:noAutofit/>
          </a:bodyPr>
          <a:lstStyle/>
          <a:p>
            <a:pPr marL="0" indent="0">
              <a:buNone/>
            </a:pPr>
            <a:endParaRPr lang="en-GB" sz="2400" b="1" dirty="0">
              <a:solidFill>
                <a:srgbClr val="FF0000"/>
              </a:solidFill>
            </a:endParaRPr>
          </a:p>
          <a:p>
            <a:pPr marL="0" indent="0">
              <a:buNone/>
            </a:pPr>
            <a:r>
              <a:rPr lang="en-GB" sz="2800" dirty="0" smtClean="0">
                <a:solidFill>
                  <a:srgbClr val="000000"/>
                </a:solidFill>
              </a:rPr>
              <a:t>	</a:t>
            </a:r>
            <a:endParaRPr lang="en-GB" sz="2400" dirty="0">
              <a:solidFill>
                <a:srgbClr val="000000"/>
              </a:solidFill>
            </a:endParaRPr>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678" y="1676400"/>
            <a:ext cx="7468643" cy="4572000"/>
          </a:xfrm>
          <a:prstGeom prst="rect">
            <a:avLst/>
          </a:prstGeom>
        </p:spPr>
      </p:pic>
    </p:spTree>
    <p:extLst>
      <p:ext uri="{BB962C8B-B14F-4D97-AF65-F5344CB8AC3E}">
        <p14:creationId xmlns:p14="http://schemas.microsoft.com/office/powerpoint/2010/main" val="32402292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a:t/>
            </a:r>
            <a:br>
              <a:rPr lang="en-GB" sz="4000" b="1" dirty="0"/>
            </a:br>
            <a:r>
              <a:rPr lang="en-GB" sz="4000" b="1" dirty="0" smtClean="0"/>
              <a:t>Self-Advocacy</a:t>
            </a:r>
            <a:r>
              <a:rPr lang="en-GB" sz="3100" b="1" dirty="0" smtClean="0"/>
              <a:t/>
            </a:r>
            <a:br>
              <a:rPr lang="en-GB" sz="3100" b="1" dirty="0" smtClean="0"/>
            </a:br>
            <a:r>
              <a:rPr lang="en-GB" sz="3100" b="1" dirty="0" smtClean="0"/>
              <a:t/>
            </a:r>
            <a:br>
              <a:rPr lang="en-GB" sz="3100" b="1" dirty="0" smtClean="0"/>
            </a:br>
            <a:r>
              <a:rPr lang="en-GB" sz="3600" dirty="0" smtClean="0"/>
              <a:t>Advocates of all kinds are always concerned with helping people to advocate for themselves as far as possible. </a:t>
            </a:r>
            <a:br>
              <a:rPr lang="en-GB" sz="3600" dirty="0" smtClean="0"/>
            </a:br>
            <a:r>
              <a:rPr lang="en-GB" sz="3600" dirty="0" smtClean="0"/>
              <a:t/>
            </a:r>
            <a:br>
              <a:rPr lang="en-GB" sz="3600" dirty="0" smtClean="0"/>
            </a:br>
            <a:r>
              <a:rPr lang="en-GB" sz="3100" dirty="0" smtClean="0"/>
              <a:t/>
            </a:r>
            <a:br>
              <a:rPr lang="en-GB" sz="3100" dirty="0" smtClean="0"/>
            </a:br>
            <a:r>
              <a:rPr lang="en-GB" sz="3100" dirty="0"/>
              <a:t/>
            </a:r>
            <a:br>
              <a:rPr lang="en-GB" sz="3100" dirty="0"/>
            </a:br>
            <a:r>
              <a:rPr lang="en-GB" sz="3100" dirty="0"/>
              <a:t/>
            </a:r>
            <a:br>
              <a:rPr lang="en-GB" sz="3100" dirty="0"/>
            </a:br>
            <a:r>
              <a:rPr lang="en-GB" sz="3100" dirty="0" smtClean="0"/>
              <a:t/>
            </a:r>
            <a:br>
              <a:rPr lang="en-GB" sz="3100" dirty="0" smtClean="0"/>
            </a:br>
            <a:r>
              <a:rPr lang="en-GB" sz="3100" dirty="0"/>
              <a:t/>
            </a:r>
            <a:br>
              <a:rPr lang="en-GB" sz="3100" dirty="0"/>
            </a:br>
            <a:r>
              <a:rPr lang="en-GB" sz="3100" dirty="0" smtClean="0"/>
              <a:t/>
            </a:r>
            <a:br>
              <a:rPr lang="en-GB" sz="3100" dirty="0" smtClean="0"/>
            </a:br>
            <a:endParaRPr lang="en-GB" sz="31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1026" name="Picture 2" descr="C:\Users\HomeUser\Desktop\self advocacy.png"/>
          <p:cNvPicPr>
            <a:picLocks noChangeAspect="1" noChangeArrowheads="1"/>
          </p:cNvPicPr>
          <p:nvPr/>
        </p:nvPicPr>
        <p:blipFill>
          <a:blip r:embed="rId4"/>
          <a:srcRect/>
          <a:stretch>
            <a:fillRect/>
          </a:stretch>
        </p:blipFill>
        <p:spPr bwMode="auto">
          <a:xfrm>
            <a:off x="2895600" y="2743200"/>
            <a:ext cx="5486400" cy="3048000"/>
          </a:xfrm>
          <a:prstGeom prst="rect">
            <a:avLst/>
          </a:prstGeom>
          <a:noFill/>
        </p:spPr>
      </p:pic>
      <p:sp>
        <p:nvSpPr>
          <p:cNvPr id="6" name="TextBox 5"/>
          <p:cNvSpPr txBox="1"/>
          <p:nvPr/>
        </p:nvSpPr>
        <p:spPr>
          <a:xfrm>
            <a:off x="228600" y="5867400"/>
            <a:ext cx="4572000" cy="646331"/>
          </a:xfrm>
          <a:prstGeom prst="rect">
            <a:avLst/>
          </a:prstGeom>
          <a:noFill/>
        </p:spPr>
        <p:txBody>
          <a:bodyPr wrap="square" rtlCol="0">
            <a:spAutoFit/>
          </a:bodyPr>
          <a:lstStyle/>
          <a:p>
            <a:r>
              <a:rPr lang="en-US" sz="3600" b="1" dirty="0" smtClean="0">
                <a:solidFill>
                  <a:srgbClr val="FF0000"/>
                </a:solidFill>
              </a:rPr>
              <a:t>Self-Advocacy Rules!</a:t>
            </a:r>
            <a:endParaRPr lang="en-GB" sz="3600" b="1" dirty="0">
              <a:solidFill>
                <a:srgbClr val="FF0000"/>
              </a:solidFill>
            </a:endParaRPr>
          </a:p>
        </p:txBody>
      </p:sp>
      <p:pic>
        <p:nvPicPr>
          <p:cNvPr id="7" name="Picture 6" descr="Age Cymru logo (CMYK Coated).jpg"/>
          <p:cNvPicPr>
            <a:picLocks noChangeAspect="1"/>
          </p:cNvPicPr>
          <p:nvPr/>
        </p:nvPicPr>
        <p:blipFill>
          <a:blip r:embed="rId5"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338127440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6303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What is                                                                 Independent Professional Advocacy?</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762000" y="1905000"/>
            <a:ext cx="8130480" cy="4476328"/>
          </a:xfrm>
        </p:spPr>
        <p:txBody>
          <a:bodyPr>
            <a:normAutofit/>
          </a:bodyPr>
          <a:lstStyle/>
          <a:p>
            <a:pPr marL="0" indent="0">
              <a:spcAft>
                <a:spcPts val="0"/>
              </a:spcAft>
              <a:buNone/>
            </a:pPr>
            <a:endParaRPr lang="en-GB" b="1" dirty="0" smtClean="0">
              <a:ea typeface="Arial Unicode MS"/>
              <a:cs typeface="Arial"/>
            </a:endParaRPr>
          </a:p>
          <a:p>
            <a:pPr marL="0" indent="0">
              <a:spcAft>
                <a:spcPts val="0"/>
              </a:spcAft>
              <a:buNone/>
            </a:pPr>
            <a:r>
              <a:rPr lang="en-GB" b="1" dirty="0" smtClean="0">
                <a:ea typeface="Arial Unicode MS"/>
                <a:cs typeface="Arial"/>
              </a:rPr>
              <a:t>Chapter 8</a:t>
            </a:r>
            <a:r>
              <a:rPr lang="en-GB" dirty="0">
                <a:ea typeface="Arial Unicode MS"/>
                <a:cs typeface="Arial"/>
              </a:rPr>
              <a:t> </a:t>
            </a:r>
            <a:endParaRPr lang="en-GB" dirty="0" smtClean="0">
              <a:ea typeface="Arial Unicode MS"/>
              <a:cs typeface="Arial"/>
            </a:endParaRPr>
          </a:p>
          <a:p>
            <a:pPr marL="0" indent="0">
              <a:spcAft>
                <a:spcPts val="0"/>
              </a:spcAft>
              <a:buNone/>
            </a:pPr>
            <a:r>
              <a:rPr lang="en-GB" dirty="0" smtClean="0">
                <a:ea typeface="Arial Unicode MS"/>
                <a:cs typeface="Arial"/>
              </a:rPr>
              <a:t>Independent Professional Advocacy - involves       a one-to-one partnership between an individual and an advocate who is </a:t>
            </a:r>
            <a:r>
              <a:rPr lang="en-GB" b="1" dirty="0" smtClean="0">
                <a:solidFill>
                  <a:srgbClr val="FF0000"/>
                </a:solidFill>
                <a:ea typeface="Arial Unicode MS"/>
                <a:cs typeface="Arial"/>
              </a:rPr>
              <a:t>trained</a:t>
            </a:r>
            <a:r>
              <a:rPr lang="en-GB" dirty="0" smtClean="0">
                <a:ea typeface="Arial Unicode MS"/>
                <a:cs typeface="Arial"/>
              </a:rPr>
              <a:t> and </a:t>
            </a:r>
            <a:r>
              <a:rPr lang="en-GB" b="1" dirty="0" smtClean="0">
                <a:solidFill>
                  <a:srgbClr val="FF0000"/>
                </a:solidFill>
                <a:ea typeface="Arial Unicode MS"/>
                <a:cs typeface="Arial"/>
              </a:rPr>
              <a:t>paid</a:t>
            </a:r>
            <a:r>
              <a:rPr lang="en-GB" dirty="0" smtClean="0">
                <a:ea typeface="Arial Unicode MS"/>
                <a:cs typeface="Arial"/>
              </a:rPr>
              <a:t> to undertake their professional role as an advocate...                       	</a:t>
            </a:r>
            <a:r>
              <a:rPr lang="en-GB" dirty="0">
                <a:ea typeface="Arial Unicode MS"/>
                <a:cs typeface="Arial"/>
              </a:rPr>
              <a:t> </a:t>
            </a:r>
            <a:r>
              <a:rPr lang="en-GB" dirty="0" smtClean="0">
                <a:ea typeface="Arial Unicode MS"/>
                <a:cs typeface="Arial"/>
              </a:rPr>
              <a:t>                                          </a:t>
            </a:r>
          </a:p>
          <a:p>
            <a:pPr marL="0" indent="0">
              <a:spcAft>
                <a:spcPts val="0"/>
              </a:spcAft>
              <a:buNone/>
            </a:pPr>
            <a:r>
              <a:rPr lang="en-GB" b="1" i="1" dirty="0" smtClean="0">
                <a:solidFill>
                  <a:srgbClr val="FF0000"/>
                </a:solidFill>
                <a:ea typeface="Arial Unicode MS"/>
                <a:cs typeface="Arial"/>
              </a:rPr>
              <a:t>for purposes relating to their care and support</a:t>
            </a:r>
            <a:r>
              <a:rPr lang="en-GB" i="1" dirty="0" smtClean="0">
                <a:ea typeface="Arial Unicode MS"/>
                <a:cs typeface="Arial"/>
              </a:rPr>
              <a:t>.</a:t>
            </a:r>
            <a:r>
              <a:rPr lang="en-GB" i="1" dirty="0" smtClean="0">
                <a:ea typeface="Arial Unicode MS"/>
                <a:cs typeface="Times New Roman"/>
              </a:rPr>
              <a:t>           </a:t>
            </a:r>
          </a:p>
          <a:p>
            <a:pPr marL="1371600" lvl="3" indent="0">
              <a:buNone/>
            </a:pPr>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7" name="Picture 6"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63023981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3600" b="1" dirty="0" smtClean="0"/>
              <a:t>What is Independent </a:t>
            </a:r>
            <a:br>
              <a:rPr lang="en-GB" sz="3600" b="1" dirty="0" smtClean="0"/>
            </a:br>
            <a:r>
              <a:rPr lang="en-GB" sz="3600" b="1" dirty="0" smtClean="0"/>
              <a:t>Professional Advocacy? </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a:bodyPr>
          <a:lstStyle/>
          <a:p>
            <a:pPr marL="0" indent="0">
              <a:lnSpc>
                <a:spcPct val="115000"/>
              </a:lnSpc>
              <a:spcAft>
                <a:spcPts val="0"/>
              </a:spcAft>
              <a:buNone/>
            </a:pPr>
            <a:r>
              <a:rPr lang="en-GB" sz="3000" dirty="0" smtClean="0">
                <a:ea typeface="Arial Unicode MS"/>
                <a:cs typeface="Arial"/>
              </a:rPr>
              <a:t>	</a:t>
            </a:r>
          </a:p>
          <a:p>
            <a:pPr marL="0" indent="0">
              <a:lnSpc>
                <a:spcPct val="115000"/>
              </a:lnSpc>
              <a:buNone/>
            </a:pPr>
            <a:r>
              <a:rPr lang="en-GB" sz="2800" dirty="0" smtClean="0">
                <a:ea typeface="Arial Unicode MS"/>
                <a:cs typeface="Arial"/>
              </a:rPr>
              <a:t>	</a:t>
            </a:r>
            <a:r>
              <a:rPr lang="en-GB" sz="2800" b="1" dirty="0" smtClean="0">
                <a:ea typeface="Arial Unicode MS"/>
                <a:cs typeface="Arial"/>
              </a:rPr>
              <a:t>Part 10 Code of Practice (Advocacy)</a:t>
            </a:r>
          </a:p>
          <a:p>
            <a:pPr marL="0" indent="0">
              <a:lnSpc>
                <a:spcPct val="115000"/>
              </a:lnSpc>
              <a:buNone/>
            </a:pPr>
            <a:r>
              <a:rPr lang="en-GB" sz="2800" b="1" dirty="0" smtClean="0">
                <a:ea typeface="Arial Unicode MS"/>
                <a:cs typeface="Arial"/>
              </a:rPr>
              <a:t>	</a:t>
            </a:r>
          </a:p>
          <a:p>
            <a:pPr marL="0" indent="0">
              <a:lnSpc>
                <a:spcPct val="115000"/>
              </a:lnSpc>
              <a:buNone/>
            </a:pPr>
            <a:r>
              <a:rPr lang="en-GB" sz="2800" b="1" dirty="0">
                <a:ea typeface="Arial Unicode MS"/>
                <a:cs typeface="Arial"/>
              </a:rPr>
              <a:t>	</a:t>
            </a:r>
            <a:r>
              <a:rPr lang="en-GB" sz="2800" b="1" dirty="0" smtClean="0">
                <a:ea typeface="Arial Unicode MS"/>
                <a:cs typeface="Arial"/>
              </a:rPr>
              <a:t>Annex 1</a:t>
            </a:r>
            <a:r>
              <a:rPr lang="en-GB" sz="2800" dirty="0" smtClean="0">
                <a:ea typeface="Arial Unicode MS"/>
                <a:cs typeface="Arial"/>
              </a:rPr>
              <a:t>: </a:t>
            </a:r>
          </a:p>
          <a:p>
            <a:pPr marL="0" indent="0">
              <a:lnSpc>
                <a:spcPct val="115000"/>
              </a:lnSpc>
              <a:buNone/>
            </a:pPr>
            <a:r>
              <a:rPr lang="en-GB" sz="2800" dirty="0" smtClean="0">
                <a:ea typeface="Arial Unicode MS"/>
                <a:cs typeface="Arial"/>
              </a:rPr>
              <a:t>	The role of the independent professional advocate.</a:t>
            </a:r>
          </a:p>
          <a:p>
            <a:pPr marL="0" indent="0">
              <a:lnSpc>
                <a:spcPct val="115000"/>
              </a:lnSpc>
              <a:buNone/>
            </a:pPr>
            <a:endParaRPr lang="en-GB" sz="2800" dirty="0">
              <a:ea typeface="Arial Unicode MS"/>
              <a:cs typeface="Arial"/>
            </a:endParaRPr>
          </a:p>
          <a:p>
            <a:pPr marL="0" indent="0">
              <a:lnSpc>
                <a:spcPct val="115000"/>
              </a:lnSpc>
              <a:buNone/>
            </a:pPr>
            <a:r>
              <a:rPr lang="en-GB" sz="2800" dirty="0" smtClean="0">
                <a:ea typeface="Arial Unicode MS"/>
                <a:cs typeface="Arial"/>
              </a:rPr>
              <a:t>	</a:t>
            </a:r>
            <a:r>
              <a:rPr lang="en-GB" sz="2800" b="1" dirty="0" smtClean="0">
                <a:ea typeface="Arial Unicode MS"/>
                <a:cs typeface="Arial"/>
              </a:rPr>
              <a:t>Annex 2</a:t>
            </a:r>
            <a:r>
              <a:rPr lang="en-GB" sz="2800" dirty="0" smtClean="0">
                <a:ea typeface="Arial Unicode MS"/>
                <a:cs typeface="Arial"/>
              </a:rPr>
              <a:t>: </a:t>
            </a:r>
          </a:p>
          <a:p>
            <a:pPr marL="0" indent="0">
              <a:lnSpc>
                <a:spcPct val="115000"/>
              </a:lnSpc>
              <a:buNone/>
            </a:pPr>
            <a:r>
              <a:rPr lang="en-GB" sz="2800" dirty="0" smtClean="0">
                <a:ea typeface="Arial Unicode MS"/>
                <a:cs typeface="Arial"/>
              </a:rPr>
              <a:t>	The local authority role in supporting the advocate. </a:t>
            </a:r>
            <a:endParaRPr lang="en-GB" sz="2800" dirty="0" smtClean="0">
              <a:ea typeface="Times New Roman"/>
              <a:cs typeface="Times New Roman"/>
            </a:endParaRPr>
          </a:p>
          <a:p>
            <a:pPr marL="1771650" lvl="3" indent="-514350">
              <a:buNone/>
            </a:pPr>
            <a:endParaRPr lang="en-GB" sz="3200" dirty="0" smtClean="0"/>
          </a:p>
          <a:p>
            <a:pPr marL="1371600" lvl="3" indent="0">
              <a:buNone/>
            </a:pPr>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39759179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7827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When must local authorities arrange                                      provision of Independent Professional Advocacy? </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467544" y="1515818"/>
            <a:ext cx="8208912" cy="4793502"/>
          </a:xfrm>
        </p:spPr>
        <p:txBody>
          <a:bodyPr>
            <a:normAutofit lnSpcReduction="10000"/>
          </a:bodyPr>
          <a:lstStyle/>
          <a:p>
            <a:pPr marL="0" lvl="0" indent="0">
              <a:lnSpc>
                <a:spcPct val="150000"/>
              </a:lnSpc>
              <a:buNone/>
            </a:pPr>
            <a:endParaRPr lang="en-US" sz="2500" dirty="0" smtClean="0"/>
          </a:p>
          <a:p>
            <a:pPr marL="0" lvl="0" indent="0">
              <a:lnSpc>
                <a:spcPct val="150000"/>
              </a:lnSpc>
              <a:buNone/>
            </a:pPr>
            <a:endParaRPr lang="en-GB" sz="2500" dirty="0" smtClean="0"/>
          </a:p>
          <a:p>
            <a:pPr marL="0" lvl="0" indent="0">
              <a:buNone/>
            </a:pPr>
            <a:r>
              <a:rPr lang="en-GB" sz="2500" dirty="0" smtClean="0"/>
              <a:t>	</a:t>
            </a:r>
            <a:r>
              <a:rPr lang="en-GB" sz="2800" dirty="0" smtClean="0"/>
              <a:t>47. Local authorities must arrange for provision 	of an independent professional advocate when 	a person can only overcome the </a:t>
            </a:r>
            <a:r>
              <a:rPr lang="en-GB" sz="2800" b="1" dirty="0" smtClean="0">
                <a:solidFill>
                  <a:srgbClr val="FF0000"/>
                </a:solidFill>
              </a:rPr>
              <a:t>barrier(s) </a:t>
            </a:r>
            <a:r>
              <a:rPr lang="en-GB" sz="2800" dirty="0" smtClean="0"/>
              <a:t>to 	</a:t>
            </a:r>
            <a:r>
              <a:rPr lang="en-GB" sz="2800" b="1" dirty="0" smtClean="0">
                <a:solidFill>
                  <a:srgbClr val="7030A0"/>
                </a:solidFill>
              </a:rPr>
              <a:t>participating fully </a:t>
            </a:r>
            <a:r>
              <a:rPr lang="en-GB" sz="2800" dirty="0" smtClean="0"/>
              <a:t>in the assessment, care and 	support planning, review and safeguarding 	processes with assistance from 	an </a:t>
            </a:r>
            <a:r>
              <a:rPr lang="en-GB" sz="2800" b="1" dirty="0" smtClean="0">
                <a:solidFill>
                  <a:srgbClr val="00B050"/>
                </a:solidFill>
              </a:rPr>
              <a:t>appropriate 	individual</a:t>
            </a:r>
            <a:r>
              <a:rPr lang="en-GB" sz="2800" dirty="0" smtClean="0"/>
              <a:t>, but there is no appropriate 	individual available. </a:t>
            </a:r>
          </a:p>
          <a:p>
            <a:pPr marL="1371600" lvl="3" indent="0">
              <a:buNone/>
            </a:pPr>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33135846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3600" b="1" dirty="0" smtClean="0"/>
              <a:t>What does “participating fully” mean?</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99992"/>
          </a:xfrm>
        </p:spPr>
        <p:txBody>
          <a:bodyPr>
            <a:normAutofit/>
          </a:bodyPr>
          <a:lstStyle/>
          <a:p>
            <a:pPr marL="0" indent="0">
              <a:lnSpc>
                <a:spcPct val="115000"/>
              </a:lnSpc>
              <a:spcAft>
                <a:spcPts val="0"/>
              </a:spcAft>
              <a:buNone/>
            </a:pPr>
            <a:endParaRPr lang="en-GB" sz="2800" b="1" dirty="0" smtClean="0">
              <a:ea typeface="Arial Unicode MS"/>
              <a:cs typeface="Arial"/>
            </a:endParaRPr>
          </a:p>
          <a:p>
            <a:pPr marL="0" indent="0">
              <a:spcAft>
                <a:spcPts val="0"/>
              </a:spcAft>
              <a:buNone/>
            </a:pPr>
            <a:r>
              <a:rPr lang="en-GB" sz="2800" dirty="0" smtClean="0">
                <a:ea typeface="Arial Unicode MS"/>
                <a:cs typeface="Arial"/>
              </a:rPr>
              <a:t>	48</a:t>
            </a:r>
            <a:r>
              <a:rPr lang="en-GB" sz="2800" dirty="0">
                <a:ea typeface="Arial Unicode MS"/>
                <a:cs typeface="Arial"/>
              </a:rPr>
              <a:t>. Participating fully enables the individual </a:t>
            </a:r>
            <a:r>
              <a:rPr lang="en-GB" sz="2800" dirty="0" smtClean="0">
                <a:ea typeface="Arial Unicode MS"/>
                <a:cs typeface="Arial"/>
              </a:rPr>
              <a:t>to 	express </a:t>
            </a:r>
            <a:r>
              <a:rPr lang="en-GB" sz="2800" dirty="0">
                <a:ea typeface="Arial Unicode MS"/>
                <a:cs typeface="Arial"/>
              </a:rPr>
              <a:t>or </a:t>
            </a:r>
            <a:r>
              <a:rPr lang="en-GB" sz="2800" dirty="0" smtClean="0">
                <a:ea typeface="Arial Unicode MS"/>
                <a:cs typeface="Arial"/>
              </a:rPr>
              <a:t>have </a:t>
            </a:r>
            <a:r>
              <a:rPr lang="en-GB" sz="2800" dirty="0">
                <a:ea typeface="Arial Unicode MS"/>
                <a:cs typeface="Arial"/>
              </a:rPr>
              <a:t>represented and taken into account </a:t>
            </a:r>
            <a:r>
              <a:rPr lang="en-GB" sz="2800" dirty="0" smtClean="0">
                <a:ea typeface="Arial Unicode MS"/>
                <a:cs typeface="Arial"/>
              </a:rPr>
              <a:t>	their </a:t>
            </a:r>
            <a:r>
              <a:rPr lang="en-GB" sz="2800" dirty="0">
                <a:ea typeface="Arial Unicode MS"/>
                <a:cs typeface="Arial"/>
              </a:rPr>
              <a:t>views, </a:t>
            </a:r>
            <a:r>
              <a:rPr lang="en-GB" sz="2800" dirty="0" smtClean="0">
                <a:ea typeface="Arial Unicode MS"/>
                <a:cs typeface="Arial"/>
              </a:rPr>
              <a:t>wishes </a:t>
            </a:r>
            <a:r>
              <a:rPr lang="en-GB" sz="2800" dirty="0">
                <a:ea typeface="Arial Unicode MS"/>
                <a:cs typeface="Arial"/>
              </a:rPr>
              <a:t>and feelings; </a:t>
            </a:r>
            <a:r>
              <a:rPr lang="en-GB" sz="2800" dirty="0" smtClean="0">
                <a:ea typeface="Arial Unicode MS"/>
                <a:cs typeface="Arial"/>
              </a:rPr>
              <a:t>(and to) 	understand </a:t>
            </a:r>
            <a:r>
              <a:rPr lang="en-GB" sz="2800" dirty="0">
                <a:ea typeface="Arial Unicode MS"/>
                <a:cs typeface="Arial"/>
              </a:rPr>
              <a:t>their rights and </a:t>
            </a:r>
            <a:r>
              <a:rPr lang="en-GB" sz="2800" dirty="0" smtClean="0">
                <a:ea typeface="Arial Unicode MS"/>
                <a:cs typeface="Arial"/>
              </a:rPr>
              <a:t>entitlements</a:t>
            </a:r>
            <a:r>
              <a:rPr lang="en-GB" sz="2800" dirty="0">
                <a:ea typeface="Arial Unicode MS"/>
                <a:cs typeface="Arial"/>
              </a:rPr>
              <a:t>; the </a:t>
            </a:r>
            <a:r>
              <a:rPr lang="en-GB" sz="2800" dirty="0" smtClean="0">
                <a:ea typeface="Arial Unicode MS"/>
                <a:cs typeface="Arial"/>
              </a:rPr>
              <a:t>	decision </a:t>
            </a:r>
            <a:r>
              <a:rPr lang="en-GB" sz="2800" dirty="0">
                <a:ea typeface="Arial Unicode MS"/>
                <a:cs typeface="Arial"/>
              </a:rPr>
              <a:t>making process; what matters </a:t>
            </a:r>
            <a:r>
              <a:rPr lang="en-GB" sz="2800" dirty="0" smtClean="0">
                <a:ea typeface="Arial Unicode MS"/>
                <a:cs typeface="Arial"/>
              </a:rPr>
              <a:t>to </a:t>
            </a:r>
            <a:r>
              <a:rPr lang="en-GB" sz="2800" dirty="0">
                <a:ea typeface="Arial Unicode MS"/>
                <a:cs typeface="Arial"/>
              </a:rPr>
              <a:t>them; </a:t>
            </a:r>
            <a:r>
              <a:rPr lang="en-GB" sz="2800" dirty="0" smtClean="0">
                <a:ea typeface="Arial Unicode MS"/>
                <a:cs typeface="Arial"/>
              </a:rPr>
              <a:t> 	the personal </a:t>
            </a:r>
            <a:r>
              <a:rPr lang="en-GB" sz="2800" dirty="0">
                <a:ea typeface="Arial Unicode MS"/>
                <a:cs typeface="Arial"/>
              </a:rPr>
              <a:t>well-being outcomes that they wish </a:t>
            </a:r>
            <a:r>
              <a:rPr lang="en-GB" sz="2800" dirty="0" smtClean="0">
                <a:ea typeface="Arial Unicode MS"/>
                <a:cs typeface="Arial"/>
              </a:rPr>
              <a:t>	to </a:t>
            </a:r>
            <a:r>
              <a:rPr lang="en-GB" sz="2800" dirty="0">
                <a:ea typeface="Arial Unicode MS"/>
                <a:cs typeface="Arial"/>
              </a:rPr>
              <a:t>achieve; the barriers to achieving those </a:t>
            </a:r>
            <a:r>
              <a:rPr lang="en-GB" sz="2800" dirty="0" smtClean="0">
                <a:ea typeface="Arial Unicode MS"/>
                <a:cs typeface="Arial"/>
              </a:rPr>
              <a:t>	outcomes</a:t>
            </a:r>
            <a:r>
              <a:rPr lang="en-GB" sz="2800" dirty="0">
                <a:ea typeface="Arial Unicode MS"/>
                <a:cs typeface="Arial"/>
              </a:rPr>
              <a:t>, and </a:t>
            </a:r>
            <a:r>
              <a:rPr lang="en-GB" sz="2800" dirty="0" smtClean="0">
                <a:ea typeface="Arial Unicode MS"/>
                <a:cs typeface="Arial"/>
              </a:rPr>
              <a:t>the </a:t>
            </a:r>
            <a:r>
              <a:rPr lang="en-GB" sz="2800" dirty="0">
                <a:ea typeface="Arial Unicode MS"/>
                <a:cs typeface="Arial"/>
              </a:rPr>
              <a:t>options and choices available to </a:t>
            </a:r>
            <a:r>
              <a:rPr lang="en-GB" sz="2800" dirty="0" smtClean="0">
                <a:ea typeface="Arial Unicode MS"/>
                <a:cs typeface="Arial"/>
              </a:rPr>
              <a:t>	them</a:t>
            </a:r>
            <a:r>
              <a:rPr lang="en-GB" sz="2800" dirty="0">
                <a:ea typeface="Arial Unicode MS"/>
                <a:cs typeface="Arial"/>
              </a:rPr>
              <a:t>.</a:t>
            </a:r>
            <a:endParaRPr lang="en-GB" sz="2800" dirty="0" smtClean="0"/>
          </a:p>
          <a:p>
            <a:endParaRPr lang="en-GB" sz="25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38663705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1000"/>
            <a:ext cx="8219256" cy="1219200"/>
          </a:xfrm>
        </p:spPr>
        <p:txBody>
          <a:bodyPr>
            <a:normAutofit fontScale="90000"/>
          </a:bodyPr>
          <a:lstStyle/>
          <a:p>
            <a:pPr algn="l"/>
            <a:r>
              <a:rPr lang="en-GB" sz="2800" dirty="0" smtClean="0">
                <a:solidFill>
                  <a:srgbClr val="141760"/>
                </a:solidFill>
              </a:rPr>
              <a:t/>
            </a:r>
            <a:br>
              <a:rPr lang="en-GB" sz="2800" dirty="0" smtClean="0">
                <a:solidFill>
                  <a:srgbClr val="141760"/>
                </a:solidFill>
              </a:rPr>
            </a:br>
            <a:r>
              <a:rPr lang="en-GB" sz="2800" dirty="0" smtClean="0">
                <a:solidFill>
                  <a:srgbClr val="141760"/>
                </a:solidFill>
              </a:rPr>
              <a:t/>
            </a:r>
            <a:br>
              <a:rPr lang="en-GB" sz="2800" dirty="0" smtClean="0">
                <a:solidFill>
                  <a:srgbClr val="141760"/>
                </a:solidFill>
              </a:rPr>
            </a:br>
            <a:r>
              <a:rPr lang="en-GB" sz="3600" b="1" dirty="0" smtClean="0"/>
              <a:t>What are “barriers to participating fully”?</a:t>
            </a:r>
            <a:r>
              <a:rPr lang="en-GB" sz="2800" dirty="0" smtClean="0">
                <a:solidFill>
                  <a:srgbClr val="141760"/>
                </a:solidFill>
              </a:rPr>
              <a:t/>
            </a:r>
            <a:br>
              <a:rPr lang="en-GB" sz="2800" dirty="0" smtClean="0">
                <a:solidFill>
                  <a:srgbClr val="141760"/>
                </a:solidFill>
              </a:rPr>
            </a:br>
            <a:endParaRPr lang="en-GB" sz="3100" dirty="0"/>
          </a:p>
        </p:txBody>
      </p:sp>
      <p:sp>
        <p:nvSpPr>
          <p:cNvPr id="4" name="Slide Number Placeholder 3"/>
          <p:cNvSpPr>
            <a:spLocks noGrp="1"/>
          </p:cNvSpPr>
          <p:nvPr>
            <p:ph type="sldNum" sz="quarter" idx="10"/>
          </p:nvPr>
        </p:nvSpPr>
        <p:spPr/>
        <p:txBody>
          <a:bodyPr/>
          <a:lstStyle/>
          <a:p>
            <a:pPr>
              <a:defRPr/>
            </a:pPr>
            <a:fld id="{C0AA6CF8-7449-49F0-A9A1-66616015BE2C}" type="slidenum">
              <a:rPr lang="en-GB" smtClean="0"/>
              <a:pPr>
                <a:defRPr/>
              </a:pPr>
              <a:t>26</a:t>
            </a:fld>
            <a:endParaRPr lang="en-GB" dirty="0"/>
          </a:p>
        </p:txBody>
      </p:sp>
      <p:pic>
        <p:nvPicPr>
          <p:cNvPr id="6" name="Picture 5" descr="Age Cymru logo (CMYK Coated).jpg"/>
          <p:cNvPicPr>
            <a:picLocks noChangeAspect="1"/>
          </p:cNvPicPr>
          <p:nvPr/>
        </p:nvPicPr>
        <p:blipFill>
          <a:blip r:embed="rId3" cstate="print"/>
          <a:stretch>
            <a:fillRect/>
          </a:stretch>
        </p:blipFill>
        <p:spPr>
          <a:xfrm>
            <a:off x="6781800" y="0"/>
            <a:ext cx="2214546" cy="726619"/>
          </a:xfrm>
          <a:prstGeom prst="rect">
            <a:avLst/>
          </a:prstGeom>
        </p:spPr>
      </p:pic>
      <p:pic>
        <p:nvPicPr>
          <p:cNvPr id="7" name="Content Placeholder 16" descr="Background.jpg"/>
          <p:cNvPicPr>
            <a:picLocks noChangeAspect="1"/>
          </p:cNvPicPr>
          <p:nvPr/>
        </p:nvPicPr>
        <p:blipFill>
          <a:blip r:embed="rId4" cstate="print"/>
          <a:srcRect l="-13254" r="-13254"/>
          <a:stretch>
            <a:fillRect/>
          </a:stretch>
        </p:blipFill>
        <p:spPr bwMode="auto">
          <a:xfrm>
            <a:off x="-1295400" y="6619569"/>
            <a:ext cx="11725314" cy="280846"/>
          </a:xfrm>
          <a:prstGeom prst="rect">
            <a:avLst/>
          </a:prstGeom>
          <a:noFill/>
          <a:ln w="9525">
            <a:noFill/>
            <a:miter lim="800000"/>
            <a:headEnd/>
            <a:tailEnd/>
          </a:ln>
        </p:spPr>
      </p:pic>
      <p:sp>
        <p:nvSpPr>
          <p:cNvPr id="8" name="Content Placeholder 7"/>
          <p:cNvSpPr>
            <a:spLocks noGrp="1"/>
          </p:cNvSpPr>
          <p:nvPr>
            <p:ph idx="1"/>
          </p:nvPr>
        </p:nvSpPr>
        <p:spPr>
          <a:xfrm>
            <a:off x="533400" y="1295400"/>
            <a:ext cx="8229600" cy="5249643"/>
          </a:xfrm>
        </p:spPr>
        <p:txBody>
          <a:bodyPr>
            <a:normAutofit/>
          </a:bodyPr>
          <a:lstStyle/>
          <a:p>
            <a:pPr>
              <a:buNone/>
            </a:pPr>
            <a:r>
              <a:rPr lang="en-GB" sz="2800" dirty="0" smtClean="0"/>
              <a:t>	</a:t>
            </a:r>
          </a:p>
          <a:p>
            <a:pPr>
              <a:buNone/>
            </a:pPr>
            <a:r>
              <a:rPr lang="en-GB" sz="2800" dirty="0" smtClean="0"/>
              <a:t>	55. Key barriers will include issues </a:t>
            </a:r>
            <a:br>
              <a:rPr lang="en-GB" sz="2800" dirty="0" smtClean="0"/>
            </a:br>
            <a:r>
              <a:rPr lang="en-GB" sz="2800" dirty="0" smtClean="0"/>
              <a:t>and situations that will impair individuals’ ability to:</a:t>
            </a:r>
          </a:p>
          <a:p>
            <a:pPr>
              <a:buNone/>
            </a:pPr>
            <a:endParaRPr lang="en-GB" sz="2800" dirty="0"/>
          </a:p>
        </p:txBody>
      </p:sp>
      <p:pic>
        <p:nvPicPr>
          <p:cNvPr id="9" name="Picture 8" descr="barriers.png"/>
          <p:cNvPicPr>
            <a:picLocks noChangeAspect="1"/>
          </p:cNvPicPr>
          <p:nvPr/>
        </p:nvPicPr>
        <p:blipFill>
          <a:blip r:embed="rId5" cstate="print"/>
          <a:stretch>
            <a:fillRect/>
          </a:stretch>
        </p:blipFill>
        <p:spPr>
          <a:xfrm>
            <a:off x="972528" y="2743200"/>
            <a:ext cx="6984628" cy="3775202"/>
          </a:xfrm>
          <a:prstGeom prst="rect">
            <a:avLst/>
          </a:prstGeom>
        </p:spPr>
      </p:pic>
    </p:spTree>
    <p:extLst>
      <p:ext uri="{BB962C8B-B14F-4D97-AF65-F5344CB8AC3E}">
        <p14:creationId xmlns:p14="http://schemas.microsoft.com/office/powerpoint/2010/main" val="2947482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5541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Who can be an </a:t>
            </a:r>
            <a:br>
              <a:rPr lang="en-GB" sz="3600" b="1" dirty="0" smtClean="0"/>
            </a:br>
            <a:r>
              <a:rPr lang="en-GB" sz="3600" b="1" dirty="0" smtClean="0"/>
              <a:t>“appropriate individual”?</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a:bodyPr>
          <a:lstStyle/>
          <a:p>
            <a:pPr marL="1771650" lvl="3" indent="-514350">
              <a:buNone/>
            </a:pPr>
            <a:endParaRPr lang="en-GB" sz="3200" dirty="0" smtClean="0"/>
          </a:p>
          <a:p>
            <a:pPr marL="0" indent="0">
              <a:spcAft>
                <a:spcPts val="0"/>
              </a:spcAft>
              <a:buNone/>
              <a:tabLst>
                <a:tab pos="359410" algn="l"/>
                <a:tab pos="719455" algn="l"/>
                <a:tab pos="1079500" algn="l"/>
                <a:tab pos="1439545" algn="l"/>
                <a:tab pos="1799590" algn="l"/>
                <a:tab pos="2159635" algn="l"/>
                <a:tab pos="2519680" algn="l"/>
                <a:tab pos="2879725" algn="l"/>
                <a:tab pos="3239770" algn="l"/>
                <a:tab pos="3599815" algn="l"/>
                <a:tab pos="3959860" algn="l"/>
                <a:tab pos="4319905" algn="l"/>
              </a:tabLst>
            </a:pPr>
            <a:r>
              <a:rPr lang="en-GB" sz="2800" dirty="0" smtClean="0">
                <a:ea typeface="Arial Unicode MS"/>
                <a:cs typeface="Arial"/>
              </a:rPr>
              <a:t>	An </a:t>
            </a:r>
            <a:r>
              <a:rPr lang="en-GB" sz="2800" dirty="0">
                <a:ea typeface="Arial Unicode MS"/>
                <a:cs typeface="Arial"/>
              </a:rPr>
              <a:t>appropriate individual is </a:t>
            </a:r>
            <a:r>
              <a:rPr lang="en-GB" sz="2800" dirty="0">
                <a:solidFill>
                  <a:srgbClr val="FF0000"/>
                </a:solidFill>
                <a:ea typeface="Arial Unicode MS"/>
                <a:cs typeface="Arial"/>
              </a:rPr>
              <a:t>someone who can facilitate </a:t>
            </a:r>
            <a:r>
              <a:rPr lang="en-GB" sz="2800" dirty="0" smtClean="0">
                <a:solidFill>
                  <a:srgbClr val="FF0000"/>
                </a:solidFill>
                <a:ea typeface="Arial Unicode MS"/>
                <a:cs typeface="Arial"/>
              </a:rPr>
              <a:t>   	a </a:t>
            </a:r>
            <a:r>
              <a:rPr lang="en-GB" sz="2800" dirty="0">
                <a:solidFill>
                  <a:srgbClr val="FF0000"/>
                </a:solidFill>
                <a:ea typeface="Arial Unicode MS"/>
                <a:cs typeface="Arial"/>
              </a:rPr>
              <a:t>person’s involvement in the assessment, care </a:t>
            </a:r>
            <a:r>
              <a:rPr lang="en-GB" sz="2800" dirty="0" smtClean="0">
                <a:solidFill>
                  <a:srgbClr val="FF0000"/>
                </a:solidFill>
                <a:ea typeface="Arial Unicode MS"/>
                <a:cs typeface="Arial"/>
              </a:rPr>
              <a:t>	planning</a:t>
            </a:r>
            <a:r>
              <a:rPr lang="en-GB" sz="2800" dirty="0">
                <a:solidFill>
                  <a:srgbClr val="FF0000"/>
                </a:solidFill>
                <a:ea typeface="Arial Unicode MS"/>
                <a:cs typeface="Arial"/>
              </a:rPr>
              <a:t>, review and safeguarding processes,</a:t>
            </a:r>
            <a:r>
              <a:rPr lang="en-GB" sz="2800" dirty="0">
                <a:ea typeface="Arial Unicode MS"/>
                <a:cs typeface="Arial"/>
              </a:rPr>
              <a:t> but </a:t>
            </a:r>
            <a:r>
              <a:rPr lang="en-GB" sz="2800" dirty="0" smtClean="0">
                <a:ea typeface="Arial Unicode MS"/>
                <a:cs typeface="Arial"/>
              </a:rPr>
              <a:t>	cannot </a:t>
            </a:r>
            <a:r>
              <a:rPr lang="en-GB" sz="2800" dirty="0">
                <a:ea typeface="Arial Unicode MS"/>
                <a:cs typeface="Arial"/>
              </a:rPr>
              <a:t>be someone who</a:t>
            </a:r>
            <a:r>
              <a:rPr lang="en-GB" sz="2800" dirty="0" smtClean="0">
                <a:ea typeface="Arial Unicode MS"/>
                <a:cs typeface="Arial"/>
              </a:rPr>
              <a:t>:</a:t>
            </a:r>
            <a:endParaRPr lang="en-GB" sz="2800" dirty="0">
              <a:ea typeface="Times New Roman"/>
              <a:cs typeface="Times New Roman"/>
            </a:endParaRPr>
          </a:p>
          <a:p>
            <a:pPr lvl="1">
              <a:buFont typeface="Arial" panose="020B0604020202020204" pitchFamily="34" charset="0"/>
              <a:buChar char="•"/>
              <a:tabLst>
                <a:tab pos="139700" algn="l"/>
                <a:tab pos="457200" algn="l"/>
                <a:tab pos="719455" algn="l"/>
                <a:tab pos="1079500" algn="l"/>
                <a:tab pos="1439545" algn="l"/>
                <a:tab pos="1799590" algn="l"/>
                <a:tab pos="2159635" algn="l"/>
                <a:tab pos="2519680" algn="l"/>
                <a:tab pos="2879725" algn="l"/>
                <a:tab pos="3239770" algn="l"/>
                <a:tab pos="3599815" algn="l"/>
                <a:tab pos="3959860" algn="l"/>
                <a:tab pos="4319905" algn="l"/>
              </a:tabLst>
            </a:pPr>
            <a:r>
              <a:rPr lang="en-GB" dirty="0">
                <a:ea typeface="Arial Unicode MS"/>
                <a:cs typeface="Times New Roman"/>
              </a:rPr>
              <a:t>the person does not want to support them</a:t>
            </a:r>
            <a:endParaRPr lang="en-GB" dirty="0">
              <a:ea typeface="Times New Roman"/>
              <a:cs typeface="Times New Roman"/>
            </a:endParaRPr>
          </a:p>
          <a:p>
            <a:pPr lvl="1">
              <a:buFont typeface="Arial" panose="020B0604020202020204" pitchFamily="34" charset="0"/>
              <a:buChar char="•"/>
              <a:tabLst>
                <a:tab pos="139700" algn="l"/>
                <a:tab pos="457200" algn="l"/>
                <a:tab pos="719455" algn="l"/>
                <a:tab pos="1079500" algn="l"/>
                <a:tab pos="1439545" algn="l"/>
                <a:tab pos="1799590" algn="l"/>
                <a:tab pos="2159635" algn="l"/>
                <a:tab pos="2519680" algn="l"/>
                <a:tab pos="2879725" algn="l"/>
                <a:tab pos="3239770" algn="l"/>
                <a:tab pos="3599815" algn="l"/>
                <a:tab pos="3959860" algn="l"/>
                <a:tab pos="4319905" algn="l"/>
              </a:tabLst>
            </a:pPr>
            <a:r>
              <a:rPr lang="en-GB" dirty="0">
                <a:ea typeface="Arial Unicode MS"/>
                <a:cs typeface="Times New Roman"/>
              </a:rPr>
              <a:t>is unlikely to be able to, or available to, adequately support them, or</a:t>
            </a:r>
            <a:endParaRPr lang="en-GB" dirty="0">
              <a:ea typeface="Times New Roman"/>
              <a:cs typeface="Times New Roman"/>
            </a:endParaRPr>
          </a:p>
          <a:p>
            <a:pPr lvl="1">
              <a:buFont typeface="Arial" panose="020B0604020202020204" pitchFamily="34" charset="0"/>
              <a:buChar char="•"/>
              <a:tabLst>
                <a:tab pos="139700" algn="l"/>
                <a:tab pos="457200" algn="l"/>
                <a:tab pos="719455" algn="l"/>
                <a:tab pos="1079500" algn="l"/>
                <a:tab pos="1439545" algn="l"/>
                <a:tab pos="1799590" algn="l"/>
                <a:tab pos="2159635" algn="l"/>
                <a:tab pos="2519680" algn="l"/>
                <a:tab pos="2879725" algn="l"/>
                <a:tab pos="3239770" algn="l"/>
                <a:tab pos="3599815" algn="l"/>
                <a:tab pos="3959860" algn="l"/>
                <a:tab pos="4319905" algn="l"/>
              </a:tabLst>
            </a:pPr>
            <a:r>
              <a:rPr lang="en-GB" dirty="0">
                <a:ea typeface="Arial Unicode MS"/>
                <a:cs typeface="Times New Roman"/>
              </a:rPr>
              <a:t>is implicated in a safeguarding enquiry.</a:t>
            </a:r>
            <a:endParaRPr lang="en-GB" dirty="0">
              <a:ea typeface="Times New Roman"/>
              <a:cs typeface="Times New Roman"/>
            </a:endParaRPr>
          </a:p>
          <a:p>
            <a:pPr marL="1771650" lvl="3" indent="-514350">
              <a:buNone/>
            </a:pPr>
            <a:endParaRPr lang="en-GB" sz="3200" dirty="0" smtClean="0"/>
          </a:p>
          <a:p>
            <a:pPr marL="1371600" lvl="3" indent="0">
              <a:buNone/>
            </a:pPr>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21507797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smtClean="0"/>
              <a:t/>
            </a:r>
            <a:br>
              <a:rPr lang="en-GB" sz="4000" b="1" dirty="0" smtClean="0"/>
            </a:br>
            <a:r>
              <a:rPr lang="en-GB" sz="3600" b="1" dirty="0" smtClean="0"/>
              <a:t>Summary</a:t>
            </a: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144362" y="1404169"/>
            <a:ext cx="8820126" cy="4996631"/>
          </a:xfrm>
        </p:spPr>
        <p:txBody>
          <a:bodyPr>
            <a:normAutofit fontScale="25000" lnSpcReduction="20000"/>
          </a:bodyPr>
          <a:lstStyle/>
          <a:p>
            <a:pPr marL="0" lvl="0" indent="0">
              <a:lnSpc>
                <a:spcPct val="115000"/>
              </a:lnSpc>
              <a:buNone/>
            </a:pPr>
            <a:endParaRPr lang="en-GB" sz="5900" dirty="0" smtClean="0"/>
          </a:p>
          <a:p>
            <a:pPr marL="0" lvl="0" indent="0">
              <a:lnSpc>
                <a:spcPct val="120000"/>
              </a:lnSpc>
              <a:buNone/>
            </a:pPr>
            <a:r>
              <a:rPr lang="en-GB" sz="11200" dirty="0" smtClean="0"/>
              <a:t>LAs must arrange provision of IPA when </a:t>
            </a:r>
            <a:r>
              <a:rPr lang="en-GB" sz="11200" b="1" dirty="0">
                <a:solidFill>
                  <a:srgbClr val="0070C0"/>
                </a:solidFill>
              </a:rPr>
              <a:t>a judgement has been reached in partnership with an individual </a:t>
            </a:r>
            <a:r>
              <a:rPr lang="en-GB" sz="11200" dirty="0" smtClean="0"/>
              <a:t>that they:</a:t>
            </a:r>
          </a:p>
          <a:p>
            <a:pPr lvl="0">
              <a:lnSpc>
                <a:spcPct val="120000"/>
              </a:lnSpc>
              <a:buFont typeface="Wingdings"/>
              <a:buChar char=""/>
            </a:pPr>
            <a:r>
              <a:rPr lang="en-GB" sz="11200" b="1" dirty="0" smtClean="0"/>
              <a:t>need care and support from social services </a:t>
            </a:r>
            <a:r>
              <a:rPr lang="en-GB" sz="11200" dirty="0" smtClean="0"/>
              <a:t>but </a:t>
            </a:r>
          </a:p>
          <a:p>
            <a:pPr lvl="1">
              <a:lnSpc>
                <a:spcPct val="120000"/>
              </a:lnSpc>
              <a:buFont typeface="Wingdings"/>
              <a:buChar char=""/>
            </a:pPr>
            <a:r>
              <a:rPr lang="en-GB" sz="11200" b="1" dirty="0" smtClean="0">
                <a:solidFill>
                  <a:srgbClr val="FF0000"/>
                </a:solidFill>
              </a:rPr>
              <a:t>have difficulty with understanding, retaining, using    or weighing relevant information</a:t>
            </a:r>
            <a:r>
              <a:rPr lang="en-GB" sz="11200" dirty="0" smtClean="0"/>
              <a:t>, or</a:t>
            </a:r>
          </a:p>
          <a:p>
            <a:pPr lvl="1">
              <a:lnSpc>
                <a:spcPct val="120000"/>
              </a:lnSpc>
              <a:buFont typeface="Wingdings"/>
              <a:buChar char=""/>
            </a:pPr>
            <a:r>
              <a:rPr lang="en-GB" sz="11200" b="1" dirty="0" smtClean="0">
                <a:solidFill>
                  <a:srgbClr val="FF0000"/>
                </a:solidFill>
              </a:rPr>
              <a:t> communicating their views, wishes and feelings</a:t>
            </a:r>
            <a:r>
              <a:rPr lang="en-GB" sz="11200" dirty="0" smtClean="0"/>
              <a:t>, </a:t>
            </a:r>
          </a:p>
          <a:p>
            <a:pPr lvl="3">
              <a:lnSpc>
                <a:spcPct val="120000"/>
              </a:lnSpc>
              <a:spcAft>
                <a:spcPts val="1000"/>
              </a:spcAft>
              <a:buFont typeface="Wingdings"/>
              <a:buChar char=""/>
            </a:pPr>
            <a:r>
              <a:rPr lang="en-GB" sz="11200" dirty="0" smtClean="0"/>
              <a:t> and there</a:t>
            </a:r>
            <a:r>
              <a:rPr lang="en-US" sz="11200" dirty="0" smtClean="0"/>
              <a:t> is</a:t>
            </a:r>
            <a:r>
              <a:rPr lang="en-GB" sz="11200" dirty="0" smtClean="0"/>
              <a:t> </a:t>
            </a:r>
            <a:r>
              <a:rPr lang="en-GB" sz="11200" b="1" dirty="0" smtClean="0">
                <a:solidFill>
                  <a:srgbClr val="00B050"/>
                </a:solidFill>
              </a:rPr>
              <a:t>no appropriate individual </a:t>
            </a:r>
            <a:r>
              <a:rPr lang="en-GB" sz="11200" b="1" dirty="0" smtClean="0">
                <a:solidFill>
                  <a:srgbClr val="7030A0"/>
                </a:solidFill>
              </a:rPr>
              <a:t>or               other form of advocacy available </a:t>
            </a:r>
            <a:r>
              <a:rPr lang="en-GB" sz="11200" dirty="0" smtClean="0"/>
              <a:t>to                  support or represent them.</a:t>
            </a:r>
          </a:p>
          <a:p>
            <a:pPr marL="914400" lvl="1" indent="-514350">
              <a:buNone/>
            </a:pPr>
            <a:endParaRPr lang="en-GB" sz="3200" dirty="0" smtClean="0"/>
          </a:p>
          <a:p>
            <a:pPr marL="1771650" lvl="3" indent="-514350">
              <a:buNone/>
            </a:pPr>
            <a:endParaRPr lang="en-GB" sz="3200" dirty="0" smtClean="0"/>
          </a:p>
          <a:p>
            <a:pPr marL="1371600" lvl="3" indent="0">
              <a:buNone/>
            </a:pPr>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Tree>
    <p:extLst>
      <p:ext uri="{BB962C8B-B14F-4D97-AF65-F5344CB8AC3E}">
        <p14:creationId xmlns:p14="http://schemas.microsoft.com/office/powerpoint/2010/main" val="4544989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10600" cy="914400"/>
          </a:xfrm>
        </p:spPr>
        <p:txBody>
          <a:bodyPr>
            <a:normAutofit fontScale="90000"/>
          </a:bodyPr>
          <a:lstStyle/>
          <a:p>
            <a:pPr algn="l"/>
            <a:r>
              <a:rPr lang="en-GB" dirty="0" smtClean="0"/>
              <a:t/>
            </a:r>
            <a:br>
              <a:rPr lang="en-GB" dirty="0" smtClean="0"/>
            </a:br>
            <a:r>
              <a:rPr lang="en-GB" sz="3600" b="1" dirty="0" smtClean="0"/>
              <a:t>Determining need  for IPA</a:t>
            </a:r>
            <a:r>
              <a:rPr lang="en-GB" b="1" dirty="0" smtClean="0"/>
              <a:t/>
            </a:r>
            <a:br>
              <a:rPr lang="en-GB" b="1" dirty="0" smtClean="0"/>
            </a:br>
            <a:r>
              <a:rPr lang="en-GB" sz="4000" dirty="0" smtClean="0"/>
              <a:t/>
            </a:r>
            <a:br>
              <a:rPr lang="en-GB" sz="4000" dirty="0" smtClean="0"/>
            </a:br>
            <a:endParaRPr lang="en-GB" sz="40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pic>
        <p:nvPicPr>
          <p:cNvPr id="1026" name="Picture 2"/>
          <p:cNvPicPr>
            <a:picLocks noGrp="1" noChangeAspect="1" noChangeArrowheads="1"/>
          </p:cNvPicPr>
          <p:nvPr>
            <p:ph idx="1"/>
          </p:nvPr>
        </p:nvPicPr>
        <p:blipFill>
          <a:blip r:embed="rId5"/>
          <a:srcRect/>
          <a:stretch>
            <a:fillRect/>
          </a:stretch>
        </p:blipFill>
        <p:spPr bwMode="auto">
          <a:xfrm>
            <a:off x="1828800" y="990600"/>
            <a:ext cx="5410200" cy="5562600"/>
          </a:xfrm>
          <a:prstGeom prst="rect">
            <a:avLst/>
          </a:prstGeom>
          <a:noFill/>
          <a:ln w="9525">
            <a:noFill/>
            <a:miter lim="800000"/>
            <a:headEnd/>
            <a:tailEnd/>
          </a:ln>
          <a:effectLst/>
        </p:spPr>
      </p:pic>
    </p:spTree>
    <p:extLst>
      <p:ext uri="{BB962C8B-B14F-4D97-AF65-F5344CB8AC3E}">
        <p14:creationId xmlns:p14="http://schemas.microsoft.com/office/powerpoint/2010/main" val="16087314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381000" y="1342614"/>
            <a:ext cx="8229600" cy="5058186"/>
          </a:xfrm>
        </p:spPr>
        <p:txBody>
          <a:bodyPr>
            <a:normAutofit/>
          </a:bodyPr>
          <a:lstStyle/>
          <a:p>
            <a:pPr lvl="1">
              <a:buNone/>
            </a:pPr>
            <a:r>
              <a:rPr lang="en-GB" dirty="0" smtClean="0"/>
              <a:t>	</a:t>
            </a:r>
          </a:p>
          <a:p>
            <a:pPr lvl="1">
              <a:buNone/>
            </a:pPr>
            <a:endParaRPr lang="en-GB" dirty="0" smtClean="0"/>
          </a:p>
          <a:p>
            <a:pPr lvl="1">
              <a:buNone/>
            </a:pPr>
            <a:r>
              <a:rPr lang="en-GB" dirty="0" smtClean="0"/>
              <a:t>	</a:t>
            </a:r>
          </a:p>
          <a:p>
            <a:pPr lvl="1">
              <a:buNone/>
            </a:pPr>
            <a:endParaRPr lang="en-GB" sz="3200" dirty="0" smtClean="0"/>
          </a:p>
          <a:p>
            <a:pPr lvl="1">
              <a:buNone/>
            </a:pPr>
            <a:endParaRPr lang="en-GB" sz="3200" dirty="0" smtClean="0"/>
          </a:p>
          <a:p>
            <a:pPr lvl="1">
              <a:buNone/>
            </a:pPr>
            <a:endParaRPr lang="en-GB" sz="3200" dirty="0" smtClean="0"/>
          </a:p>
          <a:p>
            <a:pPr lvl="1">
              <a:buNone/>
            </a:pPr>
            <a:r>
              <a:rPr lang="en-GB" dirty="0" smtClean="0"/>
              <a:t>   27. Advocacy is one of several forms of support available for people who need assistance in working through life issues.</a:t>
            </a:r>
          </a:p>
          <a:p>
            <a:pPr lvl="1">
              <a:buNone/>
            </a:pPr>
            <a:endParaRPr lang="en-GB" sz="9600" dirty="0" smtClean="0"/>
          </a:p>
        </p:txBody>
      </p:sp>
      <p:pic>
        <p:nvPicPr>
          <p:cNvPr id="5" name="Content Placeholder 16" descr="Background.jpg"/>
          <p:cNvPicPr>
            <a:picLocks noChangeAspect="1"/>
          </p:cNvPicPr>
          <p:nvPr/>
        </p:nvPicPr>
        <p:blipFill>
          <a:blip r:embed="rId3" cstate="print"/>
          <a:srcRect l="-13254" r="-13254"/>
          <a:stretch>
            <a:fillRect/>
          </a:stretch>
        </p:blipFill>
        <p:spPr bwMode="auto">
          <a:xfrm>
            <a:off x="-1219200" y="6579002"/>
            <a:ext cx="11649115" cy="279021"/>
          </a:xfrm>
          <a:prstGeom prst="rect">
            <a:avLst/>
          </a:prstGeom>
          <a:noFill/>
          <a:ln w="9525">
            <a:noFill/>
            <a:miter lim="800000"/>
            <a:headEnd/>
            <a:tailEnd/>
          </a:ln>
        </p:spPr>
      </p:pic>
      <p:sp>
        <p:nvSpPr>
          <p:cNvPr id="6" name="TextBox 5"/>
          <p:cNvSpPr txBox="1"/>
          <p:nvPr/>
        </p:nvSpPr>
        <p:spPr>
          <a:xfrm>
            <a:off x="711708" y="696283"/>
            <a:ext cx="6246052" cy="646331"/>
          </a:xfrm>
          <a:prstGeom prst="rect">
            <a:avLst/>
          </a:prstGeom>
          <a:noFill/>
        </p:spPr>
        <p:txBody>
          <a:bodyPr wrap="square" rtlCol="0">
            <a:spAutoFit/>
          </a:bodyPr>
          <a:lstStyle/>
          <a:p>
            <a:r>
              <a:rPr lang="en-GB" sz="3600" b="1" dirty="0" smtClean="0">
                <a:latin typeface="+mj-lt"/>
              </a:rPr>
              <a:t>What is advocacy?</a:t>
            </a:r>
            <a:endParaRPr lang="en-GB" sz="3600" b="1" dirty="0">
              <a:latin typeface="+mj-lt"/>
            </a:endParaRPr>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286000" y="1752600"/>
            <a:ext cx="3581400" cy="2590800"/>
          </a:xfrm>
          <a:prstGeom prst="rect">
            <a:avLst/>
          </a:prstGeom>
        </p:spPr>
      </p:pic>
      <p:pic>
        <p:nvPicPr>
          <p:cNvPr id="10" name="Picture 9" descr="Age Cymru logo (CMYK Coated).jpg"/>
          <p:cNvPicPr>
            <a:picLocks noChangeAspect="1"/>
          </p:cNvPicPr>
          <p:nvPr/>
        </p:nvPicPr>
        <p:blipFill>
          <a:blip r:embed="rId5"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4242149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What does the Part 10 Code mean </a:t>
            </a:r>
            <a:br>
              <a:rPr lang="en-GB" sz="3600" b="1" dirty="0" smtClean="0"/>
            </a:br>
            <a:r>
              <a:rPr lang="en-GB" sz="3600" b="1" dirty="0" smtClean="0"/>
              <a:t>for commissioners?</a:t>
            </a:r>
            <a:r>
              <a:rPr lang="en-GB" b="1" dirty="0" smtClean="0"/>
              <a:t/>
            </a:r>
            <a:br>
              <a:rPr lang="en-GB" b="1" dirty="0" smtClean="0"/>
            </a:br>
            <a:r>
              <a:rPr lang="en-GB" sz="4000" dirty="0" smtClean="0"/>
              <a:t/>
            </a:r>
            <a:br>
              <a:rPr lang="en-GB" sz="4000" dirty="0" smtClean="0"/>
            </a:br>
            <a:endParaRPr lang="en-GB" sz="40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
        <p:nvSpPr>
          <p:cNvPr id="8" name="Content Placeholder 7"/>
          <p:cNvSpPr>
            <a:spLocks noGrp="1"/>
          </p:cNvSpPr>
          <p:nvPr>
            <p:ph idx="1"/>
          </p:nvPr>
        </p:nvSpPr>
        <p:spPr/>
        <p:txBody>
          <a:bodyPr>
            <a:normAutofit fontScale="92500"/>
          </a:bodyPr>
          <a:lstStyle/>
          <a:p>
            <a:endParaRPr lang="en-GB" b="1" i="1" dirty="0" smtClean="0"/>
          </a:p>
          <a:p>
            <a:r>
              <a:rPr lang="en-GB" sz="3000" dirty="0" smtClean="0"/>
              <a:t>Must arrange provision of Independent Professional Advocacy for people in certain circumstances</a:t>
            </a:r>
          </a:p>
          <a:p>
            <a:r>
              <a:rPr lang="en-GB" sz="3000" dirty="0" smtClean="0"/>
              <a:t>All forms of advocacy should be recognised and valued</a:t>
            </a:r>
          </a:p>
          <a:p>
            <a:r>
              <a:rPr lang="en-GB" sz="3000" dirty="0" smtClean="0"/>
              <a:t>Must consider the role of other forms of advocacy when there’s an actual or potential conflict of interest</a:t>
            </a:r>
          </a:p>
          <a:p>
            <a:r>
              <a:rPr lang="en-GB" sz="3000" dirty="0" smtClean="0"/>
              <a:t>New services with no new funding</a:t>
            </a:r>
            <a:endParaRPr lang="en-GB" sz="3000" dirty="0"/>
          </a:p>
        </p:txBody>
      </p:sp>
    </p:spTree>
    <p:extLst>
      <p:ext uri="{BB962C8B-B14F-4D97-AF65-F5344CB8AC3E}">
        <p14:creationId xmlns:p14="http://schemas.microsoft.com/office/powerpoint/2010/main" val="406815910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What does the Part 10 Code mean </a:t>
            </a:r>
            <a:br>
              <a:rPr lang="en-GB" sz="3600" b="1" dirty="0" smtClean="0"/>
            </a:br>
            <a:r>
              <a:rPr lang="en-GB" sz="3600" b="1" dirty="0" smtClean="0"/>
              <a:t>for providers?</a:t>
            </a:r>
            <a:r>
              <a:rPr lang="en-GB" b="1" dirty="0" smtClean="0"/>
              <a:t/>
            </a:r>
            <a:br>
              <a:rPr lang="en-GB" b="1" dirty="0" smtClean="0"/>
            </a:br>
            <a:r>
              <a:rPr lang="en-GB" sz="4000" dirty="0" smtClean="0"/>
              <a:t/>
            </a:r>
            <a:br>
              <a:rPr lang="en-GB" sz="4000" dirty="0" smtClean="0"/>
            </a:br>
            <a:endParaRPr lang="en-GB" sz="40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
        <p:nvSpPr>
          <p:cNvPr id="8" name="Content Placeholder 7"/>
          <p:cNvSpPr>
            <a:spLocks noGrp="1"/>
          </p:cNvSpPr>
          <p:nvPr>
            <p:ph idx="1"/>
          </p:nvPr>
        </p:nvSpPr>
        <p:spPr/>
        <p:txBody>
          <a:bodyPr>
            <a:normAutofit/>
          </a:bodyPr>
          <a:lstStyle/>
          <a:p>
            <a:endParaRPr lang="en-GB" b="1" i="1" dirty="0" smtClean="0"/>
          </a:p>
          <a:p>
            <a:r>
              <a:rPr lang="en-GB" sz="2800" dirty="0" smtClean="0"/>
              <a:t>In future providers of Independent Professional Advocacy may be regulated under RISCA</a:t>
            </a:r>
          </a:p>
          <a:p>
            <a:r>
              <a:rPr lang="en-GB" sz="2800" dirty="0" smtClean="0"/>
              <a:t>Quality Performance Mark as a minimum requirement</a:t>
            </a:r>
          </a:p>
          <a:p>
            <a:r>
              <a:rPr lang="en-GB" sz="2800" dirty="0" err="1" smtClean="0"/>
              <a:t>Professionalisation</a:t>
            </a:r>
            <a:r>
              <a:rPr lang="en-GB" sz="2800" dirty="0" smtClean="0"/>
              <a:t>, training &amp; qualifications </a:t>
            </a:r>
          </a:p>
          <a:p>
            <a:r>
              <a:rPr lang="en-GB" sz="2800" dirty="0" smtClean="0"/>
              <a:t>Capacity to meet demand</a:t>
            </a:r>
          </a:p>
          <a:p>
            <a:r>
              <a:rPr lang="en-GB" sz="2800" dirty="0" smtClean="0"/>
              <a:t>Tender readiness</a:t>
            </a:r>
          </a:p>
          <a:p>
            <a:endParaRPr lang="en-GB" dirty="0"/>
          </a:p>
        </p:txBody>
      </p:sp>
    </p:spTree>
    <p:extLst>
      <p:ext uri="{BB962C8B-B14F-4D97-AF65-F5344CB8AC3E}">
        <p14:creationId xmlns:p14="http://schemas.microsoft.com/office/powerpoint/2010/main" val="406815910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What does the Part 10 Code mean </a:t>
            </a:r>
            <a:br>
              <a:rPr lang="en-GB" sz="3600" b="1" dirty="0" smtClean="0"/>
            </a:br>
            <a:r>
              <a:rPr lang="en-GB" sz="3600" b="1" dirty="0" smtClean="0"/>
              <a:t>for providers?</a:t>
            </a:r>
            <a:r>
              <a:rPr lang="en-GB" b="1" dirty="0" smtClean="0"/>
              <a:t/>
            </a:r>
            <a:br>
              <a:rPr lang="en-GB" b="1" dirty="0" smtClean="0"/>
            </a:br>
            <a:r>
              <a:rPr lang="en-GB" sz="4000" dirty="0" smtClean="0"/>
              <a:t/>
            </a:r>
            <a:br>
              <a:rPr lang="en-GB" sz="4000" dirty="0" smtClean="0"/>
            </a:br>
            <a:endParaRPr lang="en-GB" sz="40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
        <p:nvSpPr>
          <p:cNvPr id="8" name="Content Placeholder 7"/>
          <p:cNvSpPr>
            <a:spLocks noGrp="1"/>
          </p:cNvSpPr>
          <p:nvPr>
            <p:ph idx="1"/>
          </p:nvPr>
        </p:nvSpPr>
        <p:spPr/>
        <p:txBody>
          <a:bodyPr>
            <a:normAutofit/>
          </a:bodyPr>
          <a:lstStyle/>
          <a:p>
            <a:pPr>
              <a:buNone/>
            </a:pPr>
            <a:endParaRPr lang="en-GB" sz="2800" dirty="0" smtClean="0"/>
          </a:p>
          <a:p>
            <a:r>
              <a:rPr lang="en-GB" sz="2800" dirty="0" smtClean="0"/>
              <a:t>Opportunity - threat</a:t>
            </a:r>
          </a:p>
          <a:p>
            <a:r>
              <a:rPr lang="en-GB" sz="2800" dirty="0" smtClean="0"/>
              <a:t>Funding - loss of funding</a:t>
            </a:r>
          </a:p>
          <a:p>
            <a:r>
              <a:rPr lang="en-GB" sz="2800" dirty="0" smtClean="0"/>
              <a:t>Certainty - uncertainty</a:t>
            </a:r>
          </a:p>
          <a:p>
            <a:r>
              <a:rPr lang="en-GB" sz="2800" dirty="0" smtClean="0"/>
              <a:t>Expand - contract</a:t>
            </a:r>
          </a:p>
          <a:p>
            <a:r>
              <a:rPr lang="en-GB" sz="2800" dirty="0" smtClean="0"/>
              <a:t>Hope - fear</a:t>
            </a:r>
          </a:p>
          <a:p>
            <a:r>
              <a:rPr lang="en-GB" sz="2800" dirty="0" smtClean="0"/>
              <a:t>Clarity - confusion</a:t>
            </a:r>
          </a:p>
          <a:p>
            <a:endParaRPr lang="en-GB" dirty="0"/>
          </a:p>
        </p:txBody>
      </p:sp>
    </p:spTree>
    <p:extLst>
      <p:ext uri="{BB962C8B-B14F-4D97-AF65-F5344CB8AC3E}">
        <p14:creationId xmlns:p14="http://schemas.microsoft.com/office/powerpoint/2010/main" val="40681591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3600" b="1" dirty="0" smtClean="0"/>
              <a:t>What does the Part 10 Code mean </a:t>
            </a:r>
            <a:br>
              <a:rPr lang="en-GB" sz="3600" b="1" dirty="0" smtClean="0"/>
            </a:br>
            <a:r>
              <a:rPr lang="en-GB" sz="3600" b="1" dirty="0" smtClean="0"/>
              <a:t>for everyone?</a:t>
            </a:r>
            <a:r>
              <a:rPr lang="en-GB" b="1" dirty="0" smtClean="0"/>
              <a:t/>
            </a:r>
            <a:br>
              <a:rPr lang="en-GB" b="1" dirty="0" smtClean="0"/>
            </a:br>
            <a:r>
              <a:rPr lang="en-GB" sz="4000" dirty="0" smtClean="0"/>
              <a:t/>
            </a:r>
            <a:br>
              <a:rPr lang="en-GB" sz="4000" dirty="0" smtClean="0"/>
            </a:br>
            <a:endParaRPr lang="en-GB" sz="40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
        <p:nvSpPr>
          <p:cNvPr id="8" name="Content Placeholder 7"/>
          <p:cNvSpPr>
            <a:spLocks noGrp="1"/>
          </p:cNvSpPr>
          <p:nvPr>
            <p:ph idx="1"/>
          </p:nvPr>
        </p:nvSpPr>
        <p:spPr>
          <a:xfrm>
            <a:off x="457200" y="1752600"/>
            <a:ext cx="8229600" cy="4373563"/>
          </a:xfrm>
        </p:spPr>
        <p:txBody>
          <a:bodyPr>
            <a:normAutofit/>
          </a:bodyPr>
          <a:lstStyle/>
          <a:p>
            <a:endParaRPr lang="en-GB" b="1" i="1" dirty="0" smtClean="0"/>
          </a:p>
          <a:p>
            <a:endParaRPr lang="en-GB" b="1" i="1" dirty="0" smtClean="0"/>
          </a:p>
          <a:p>
            <a:r>
              <a:rPr lang="en-GB" sz="2800" dirty="0" smtClean="0"/>
              <a:t>Culture change    </a:t>
            </a:r>
          </a:p>
          <a:p>
            <a:r>
              <a:rPr lang="en-GB" sz="2800" dirty="0" smtClean="0"/>
              <a:t>Co-production </a:t>
            </a:r>
          </a:p>
          <a:p>
            <a:r>
              <a:rPr lang="en-GB" sz="2800" dirty="0" smtClean="0"/>
              <a:t>Creative commissioning</a:t>
            </a:r>
            <a:endParaRPr lang="en-GB" sz="2800" dirty="0"/>
          </a:p>
        </p:txBody>
      </p:sp>
      <p:pic>
        <p:nvPicPr>
          <p:cNvPr id="6" name="Picture 5" descr="culture.png"/>
          <p:cNvPicPr>
            <a:picLocks noChangeAspect="1"/>
          </p:cNvPicPr>
          <p:nvPr/>
        </p:nvPicPr>
        <p:blipFill>
          <a:blip r:embed="rId5"/>
          <a:stretch>
            <a:fillRect/>
          </a:stretch>
        </p:blipFill>
        <p:spPr>
          <a:xfrm>
            <a:off x="4572000" y="2286000"/>
            <a:ext cx="4385176" cy="2286000"/>
          </a:xfrm>
          <a:prstGeom prst="rect">
            <a:avLst/>
          </a:prstGeom>
        </p:spPr>
      </p:pic>
      <p:pic>
        <p:nvPicPr>
          <p:cNvPr id="7" name="Picture 6" descr="GT.png"/>
          <p:cNvPicPr>
            <a:picLocks noChangeAspect="1"/>
          </p:cNvPicPr>
          <p:nvPr/>
        </p:nvPicPr>
        <p:blipFill>
          <a:blip r:embed="rId6"/>
          <a:stretch>
            <a:fillRect/>
          </a:stretch>
        </p:blipFill>
        <p:spPr>
          <a:xfrm>
            <a:off x="2286000" y="4508373"/>
            <a:ext cx="4190999" cy="2054352"/>
          </a:xfrm>
          <a:prstGeom prst="rect">
            <a:avLst/>
          </a:prstGeom>
        </p:spPr>
      </p:pic>
    </p:spTree>
    <p:extLst>
      <p:ext uri="{BB962C8B-B14F-4D97-AF65-F5344CB8AC3E}">
        <p14:creationId xmlns:p14="http://schemas.microsoft.com/office/powerpoint/2010/main" val="406815910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1835"/>
            <a:ext cx="8534400" cy="1354566"/>
          </a:xfrm>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smtClean="0"/>
              <a:t/>
            </a:r>
            <a:br>
              <a:rPr lang="en-GB" sz="4000" b="1" dirty="0" smtClean="0"/>
            </a:br>
            <a:r>
              <a:rPr lang="en-GB" sz="3600" dirty="0" smtClean="0"/>
              <a:t> </a:t>
            </a:r>
            <a:r>
              <a:rPr lang="en-GB" sz="3600" b="1" dirty="0" smtClean="0"/>
              <a:t>Service models </a:t>
            </a:r>
            <a:r>
              <a:rPr lang="en-GB" sz="4000" b="1" dirty="0"/>
              <a:t/>
            </a:r>
            <a:br>
              <a:rPr lang="en-GB" sz="40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524000"/>
            <a:ext cx="8663880" cy="5105400"/>
          </a:xfrm>
        </p:spPr>
        <p:txBody>
          <a:bodyPr>
            <a:normAutofit/>
          </a:bodyPr>
          <a:lstStyle/>
          <a:p>
            <a:pPr marL="0" lvl="0" indent="0">
              <a:lnSpc>
                <a:spcPct val="115000"/>
              </a:lnSpc>
              <a:buNone/>
            </a:pPr>
            <a:endParaRPr lang="en-GB" sz="2800" dirty="0" smtClean="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775938" y="321835"/>
            <a:ext cx="2362200" cy="1071513"/>
          </a:xfrm>
          <a:prstGeom prst="rect">
            <a:avLst/>
          </a:prstGeom>
          <a:noFill/>
        </p:spPr>
      </p:pic>
      <p:pic>
        <p:nvPicPr>
          <p:cNvPr id="6" name="Picture 5" descr="VoiceAbility jpg"/>
          <p:cNvPicPr/>
          <p:nvPr/>
        </p:nvPicPr>
        <p:blipFill>
          <a:blip r:embed="rId5" cstate="print"/>
          <a:srcRect/>
          <a:stretch>
            <a:fillRect/>
          </a:stretch>
        </p:blipFill>
        <p:spPr bwMode="auto">
          <a:xfrm>
            <a:off x="0" y="1219200"/>
            <a:ext cx="9144000" cy="5257800"/>
          </a:xfrm>
          <a:prstGeom prst="rect">
            <a:avLst/>
          </a:prstGeom>
          <a:noFill/>
          <a:ln w="9525">
            <a:noFill/>
            <a:miter lim="800000"/>
            <a:headEnd/>
            <a:tailEnd/>
          </a:ln>
        </p:spPr>
      </p:pic>
    </p:spTree>
    <p:extLst>
      <p:ext uri="{BB962C8B-B14F-4D97-AF65-F5344CB8AC3E}">
        <p14:creationId xmlns:p14="http://schemas.microsoft.com/office/powerpoint/2010/main" val="38940570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Why Co-production?</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a:bodyPr>
          <a:lstStyle/>
          <a:p>
            <a:pPr marL="1771650" lvl="3" indent="-514350">
              <a:buNone/>
            </a:pPr>
            <a:endParaRPr lang="en-GB" sz="3200" dirty="0"/>
          </a:p>
          <a:p>
            <a:pPr marL="0" lvl="0" indent="0" algn="ctr">
              <a:lnSpc>
                <a:spcPct val="120000"/>
              </a:lnSpc>
              <a:spcBef>
                <a:spcPts val="0"/>
              </a:spcBef>
              <a:buClr>
                <a:srgbClr val="3F3F3F"/>
              </a:buClr>
              <a:buSzPts val="3200"/>
              <a:buNone/>
            </a:pPr>
            <a:r>
              <a:rPr lang="en-GB" b="1" dirty="0" smtClean="0"/>
              <a:t>.</a:t>
            </a:r>
            <a:endParaRPr lang="en-GB" dirty="0" smtClean="0">
              <a:solidFill>
                <a:srgbClr val="FF0000"/>
              </a:solidFill>
              <a:ea typeface="Calibri"/>
              <a:cs typeface="Calibri"/>
              <a:sym typeface="Calibri"/>
            </a:endParaRPr>
          </a:p>
          <a:p>
            <a:pPr marL="1771650" lvl="3" indent="-514350">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8" name="Shape 364"/>
          <p:cNvPicPr preferRelativeResize="0"/>
          <p:nvPr/>
        </p:nvPicPr>
        <p:blipFill rotWithShape="1">
          <a:blip r:embed="rId4" cstate="print">
            <a:alphaModFix/>
          </a:blip>
          <a:srcRect/>
          <a:stretch/>
        </p:blipFill>
        <p:spPr>
          <a:xfrm>
            <a:off x="1219200" y="1600200"/>
            <a:ext cx="6172200" cy="4191000"/>
          </a:xfrm>
          <a:prstGeom prst="rect">
            <a:avLst/>
          </a:prstGeom>
          <a:noFill/>
          <a:ln>
            <a:noFill/>
          </a:ln>
        </p:spPr>
      </p:pic>
      <p:pic>
        <p:nvPicPr>
          <p:cNvPr id="9" name="Picture 8" descr="Age Cymru logo (CMYK Coated).jpg"/>
          <p:cNvPicPr>
            <a:picLocks noChangeAspect="1"/>
          </p:cNvPicPr>
          <p:nvPr/>
        </p:nvPicPr>
        <p:blipFill>
          <a:blip r:embed="rId5"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667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D4470"/>
              </a:buClr>
              <a:buSzPts val="4400"/>
              <a:buFont typeface="Arial"/>
              <a:buNone/>
            </a:pPr>
            <a:r>
              <a:rPr lang="en-GB" sz="2000" dirty="0" smtClean="0">
                <a:solidFill>
                  <a:srgbClr val="CD4470"/>
                </a:solidFill>
              </a:rPr>
              <a:t/>
            </a:r>
            <a:br>
              <a:rPr lang="en-GB" sz="2000" dirty="0" smtClean="0">
                <a:solidFill>
                  <a:srgbClr val="CD4470"/>
                </a:solidFill>
              </a:rPr>
            </a:br>
            <a:r>
              <a:rPr lang="en-GB" sz="3600" b="1" dirty="0" smtClean="0"/>
              <a:t>Levels </a:t>
            </a:r>
            <a:r>
              <a:rPr lang="en-GB" sz="3600" b="1" dirty="0"/>
              <a:t>of engagement</a:t>
            </a:r>
            <a:endParaRPr sz="3600" b="1" i="0" u="none" strike="noStrike" cap="none">
              <a:latin typeface="Arial"/>
              <a:ea typeface="Arial"/>
              <a:cs typeface="Arial"/>
              <a:sym typeface="Arial"/>
            </a:endParaRPr>
          </a:p>
        </p:txBody>
      </p:sp>
      <p:pic>
        <p:nvPicPr>
          <p:cNvPr id="383" name="Shape 383"/>
          <p:cNvPicPr preferRelativeResize="0"/>
          <p:nvPr/>
        </p:nvPicPr>
        <p:blipFill rotWithShape="1">
          <a:blip r:embed="rId3">
            <a:alphaModFix/>
          </a:blip>
          <a:srcRect l="17501" t="17575" r="4852" b="7791"/>
          <a:stretch/>
        </p:blipFill>
        <p:spPr>
          <a:xfrm>
            <a:off x="725412" y="1752600"/>
            <a:ext cx="7693175" cy="4572000"/>
          </a:xfrm>
          <a:prstGeom prst="rect">
            <a:avLst/>
          </a:prstGeom>
          <a:noFill/>
          <a:ln>
            <a:noFill/>
          </a:ln>
        </p:spPr>
      </p:pic>
      <p:pic>
        <p:nvPicPr>
          <p:cNvPr id="5" name="Picture 4"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What is co-production?</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a:bodyPr>
          <a:lstStyle/>
          <a:p>
            <a:pPr marL="1771650" lvl="3" indent="-514350">
              <a:buNone/>
            </a:pPr>
            <a:endParaRPr lang="en-US" sz="3200" dirty="0" smtClean="0"/>
          </a:p>
          <a:p>
            <a:pPr marL="1771650" lvl="3" indent="-514350">
              <a:buNone/>
            </a:pPr>
            <a:endParaRPr lang="en-GB" sz="3200" dirty="0"/>
          </a:p>
          <a:p>
            <a:pPr marL="0" lvl="0" indent="0" algn="ctr">
              <a:lnSpc>
                <a:spcPct val="120000"/>
              </a:lnSpc>
              <a:spcBef>
                <a:spcPts val="0"/>
              </a:spcBef>
              <a:buClr>
                <a:srgbClr val="3F3F3F"/>
              </a:buClr>
              <a:buSzPts val="3200"/>
              <a:buNone/>
            </a:pPr>
            <a:r>
              <a:rPr lang="en-GB" sz="2800" b="1" dirty="0" smtClean="0"/>
              <a:t>Co-production enables </a:t>
            </a:r>
          </a:p>
          <a:p>
            <a:pPr marL="0" lvl="0" indent="0" algn="ctr">
              <a:lnSpc>
                <a:spcPct val="120000"/>
              </a:lnSpc>
              <a:spcBef>
                <a:spcPts val="0"/>
              </a:spcBef>
              <a:buClr>
                <a:srgbClr val="3F3F3F"/>
              </a:buClr>
              <a:buSzPts val="3200"/>
              <a:buNone/>
            </a:pPr>
            <a:r>
              <a:rPr lang="en-GB" sz="2800" b="1" dirty="0" smtClean="0"/>
              <a:t>citizens and professionals to </a:t>
            </a:r>
          </a:p>
          <a:p>
            <a:pPr marL="0" lvl="0" indent="0" algn="ctr">
              <a:lnSpc>
                <a:spcPct val="120000"/>
              </a:lnSpc>
              <a:spcBef>
                <a:spcPts val="0"/>
              </a:spcBef>
              <a:buClr>
                <a:srgbClr val="3F3F3F"/>
              </a:buClr>
              <a:buSzPts val="3200"/>
              <a:buNone/>
            </a:pPr>
            <a:r>
              <a:rPr lang="en-GB" sz="2800" b="1" dirty="0" smtClean="0">
                <a:solidFill>
                  <a:srgbClr val="31859C"/>
                </a:solidFill>
              </a:rPr>
              <a:t>share power and responsibility</a:t>
            </a:r>
            <a:r>
              <a:rPr lang="en-GB" sz="2800" b="1" dirty="0" smtClean="0"/>
              <a:t>, </a:t>
            </a:r>
          </a:p>
          <a:p>
            <a:pPr marL="0" lvl="0" indent="0" algn="ctr">
              <a:lnSpc>
                <a:spcPct val="120000"/>
              </a:lnSpc>
              <a:spcBef>
                <a:spcPts val="0"/>
              </a:spcBef>
              <a:buClr>
                <a:srgbClr val="3F3F3F"/>
              </a:buClr>
              <a:buSzPts val="3200"/>
              <a:buNone/>
            </a:pPr>
            <a:r>
              <a:rPr lang="en-GB" sz="2800" b="1" dirty="0" smtClean="0"/>
              <a:t>and to work together </a:t>
            </a:r>
          </a:p>
          <a:p>
            <a:pPr marL="0" lvl="0" indent="0" algn="ctr">
              <a:lnSpc>
                <a:spcPct val="120000"/>
              </a:lnSpc>
              <a:spcBef>
                <a:spcPts val="0"/>
              </a:spcBef>
              <a:buClr>
                <a:srgbClr val="3F3F3F"/>
              </a:buClr>
              <a:buSzPts val="3200"/>
              <a:buNone/>
            </a:pPr>
            <a:r>
              <a:rPr lang="en-GB" sz="2800" b="1" dirty="0" smtClean="0"/>
              <a:t>in equal partnerships.</a:t>
            </a:r>
            <a:endParaRPr lang="en-GB" sz="2800" dirty="0" smtClean="0">
              <a:solidFill>
                <a:srgbClr val="FF0000"/>
              </a:solidFill>
              <a:ea typeface="Calibri"/>
              <a:cs typeface="Calibri"/>
              <a:sym typeface="Calibri"/>
            </a:endParaRPr>
          </a:p>
          <a:p>
            <a:pPr marL="1771650" lvl="3" indent="-514350">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What is co-production? </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a:bodyPr>
          <a:lstStyle/>
          <a:p>
            <a:pPr marL="1771650" lvl="3" indent="-514350">
              <a:buNone/>
            </a:pPr>
            <a:endParaRPr lang="en-GB" sz="3200" dirty="0"/>
          </a:p>
          <a:p>
            <a:r>
              <a:rPr lang="en-GB" sz="2800" dirty="0" smtClean="0"/>
              <a:t>Co-production enables people who receive services to work with professionals to design, create and deliver services. </a:t>
            </a:r>
          </a:p>
          <a:p>
            <a:pPr marL="0" indent="0">
              <a:buNone/>
            </a:pPr>
            <a:endParaRPr lang="en-GB" sz="2800" dirty="0" smtClean="0"/>
          </a:p>
          <a:p>
            <a:r>
              <a:rPr lang="en-GB" sz="2800" dirty="0" smtClean="0"/>
              <a:t>It means being equal partners and co-creators, which distinguishes it from “participation”. </a:t>
            </a:r>
          </a:p>
          <a:p>
            <a:pPr marL="1771650" lvl="3" indent="-514350">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What is co-production? </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a:bodyPr>
          <a:lstStyle/>
          <a:p>
            <a:pPr marL="1771650" lvl="3" indent="-514350">
              <a:buNone/>
            </a:pPr>
            <a:endParaRPr lang="en-GB" sz="3200" dirty="0" smtClean="0"/>
          </a:p>
          <a:p>
            <a:pPr>
              <a:buNone/>
            </a:pPr>
            <a:r>
              <a:rPr lang="en-GB" sz="2800" dirty="0" smtClean="0"/>
              <a:t>Co-production should be understood as including:</a:t>
            </a:r>
          </a:p>
          <a:p>
            <a:pPr>
              <a:buNone/>
            </a:pPr>
            <a:r>
              <a:rPr lang="en-GB" sz="2800" dirty="0" smtClean="0"/>
              <a:t> </a:t>
            </a:r>
          </a:p>
          <a:p>
            <a:pPr lvl="0"/>
            <a:r>
              <a:rPr lang="en-GB" sz="2800" b="1" dirty="0" smtClean="0"/>
              <a:t>co-design</a:t>
            </a:r>
            <a:r>
              <a:rPr lang="en-GB" sz="2800" dirty="0" smtClean="0"/>
              <a:t> i.e. the planning and design of services</a:t>
            </a:r>
          </a:p>
          <a:p>
            <a:pPr lvl="0"/>
            <a:r>
              <a:rPr lang="en-GB" sz="2800" b="1" dirty="0" smtClean="0"/>
              <a:t>co-decision making </a:t>
            </a:r>
            <a:r>
              <a:rPr lang="en-GB" sz="2800" dirty="0" smtClean="0"/>
              <a:t>in the allocation of resources</a:t>
            </a:r>
          </a:p>
          <a:p>
            <a:pPr lvl="0"/>
            <a:r>
              <a:rPr lang="en-GB" sz="2800" b="1" dirty="0" smtClean="0"/>
              <a:t>co-delivery</a:t>
            </a:r>
            <a:r>
              <a:rPr lang="en-GB" sz="2800" dirty="0" smtClean="0"/>
              <a:t> of services, including the role of volunteers in providing services</a:t>
            </a:r>
          </a:p>
          <a:p>
            <a:pPr lvl="0"/>
            <a:r>
              <a:rPr lang="en-GB" sz="2800" b="1" dirty="0" smtClean="0"/>
              <a:t>co-evaluation</a:t>
            </a:r>
            <a:r>
              <a:rPr lang="en-GB" sz="2800" dirty="0" smtClean="0"/>
              <a:t> of services.</a:t>
            </a:r>
          </a:p>
          <a:p>
            <a:pPr>
              <a:buNone/>
            </a:pPr>
            <a:r>
              <a:rPr lang="en-GB" dirty="0" smtClean="0"/>
              <a:t> </a:t>
            </a:r>
          </a:p>
          <a:p>
            <a:pPr marL="1771650" lvl="3" indent="-514350">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381000" y="1342614"/>
            <a:ext cx="8229600" cy="5058186"/>
          </a:xfrm>
        </p:spPr>
        <p:txBody>
          <a:bodyPr>
            <a:normAutofit/>
          </a:bodyPr>
          <a:lstStyle/>
          <a:p>
            <a:pPr lvl="1">
              <a:buNone/>
            </a:pPr>
            <a:r>
              <a:rPr lang="en-GB" dirty="0" smtClean="0"/>
              <a:t>	</a:t>
            </a:r>
          </a:p>
          <a:p>
            <a:pPr lvl="1">
              <a:buNone/>
            </a:pPr>
            <a:r>
              <a:rPr lang="en-GB" dirty="0" smtClean="0"/>
              <a:t>	</a:t>
            </a:r>
          </a:p>
          <a:p>
            <a:pPr lvl="1">
              <a:buNone/>
            </a:pPr>
            <a:endParaRPr lang="en-GB" sz="9600" dirty="0" smtClean="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3074"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929620" y="332656"/>
            <a:ext cx="2214380" cy="1071513"/>
          </a:xfrm>
          <a:prstGeom prst="rect">
            <a:avLst/>
          </a:prstGeom>
          <a:noFill/>
        </p:spPr>
      </p:pic>
      <p:sp>
        <p:nvSpPr>
          <p:cNvPr id="6" name="TextBox 5"/>
          <p:cNvSpPr txBox="1"/>
          <p:nvPr/>
        </p:nvSpPr>
        <p:spPr>
          <a:xfrm>
            <a:off x="381000" y="696283"/>
            <a:ext cx="6576760" cy="584775"/>
          </a:xfrm>
          <a:prstGeom prst="rect">
            <a:avLst/>
          </a:prstGeom>
          <a:noFill/>
        </p:spPr>
        <p:txBody>
          <a:bodyPr wrap="square" rtlCol="0">
            <a:spAutoFit/>
          </a:bodyPr>
          <a:lstStyle/>
          <a:p>
            <a:r>
              <a:rPr lang="en-GB" sz="3200" b="1" dirty="0" smtClean="0">
                <a:latin typeface="+mj-lt"/>
              </a:rPr>
              <a:t>What is advocacy?</a:t>
            </a:r>
            <a:endParaRPr lang="en-GB" sz="3200" b="1" dirty="0">
              <a:latin typeface="+mj-lt"/>
            </a:endParaRPr>
          </a:p>
        </p:txBody>
      </p:sp>
      <p:sp>
        <p:nvSpPr>
          <p:cNvPr id="8" name="Rectangle 7"/>
          <p:cNvSpPr/>
          <p:nvPr/>
        </p:nvSpPr>
        <p:spPr>
          <a:xfrm>
            <a:off x="533400" y="1600200"/>
            <a:ext cx="8153400" cy="3970318"/>
          </a:xfrm>
          <a:prstGeom prst="rect">
            <a:avLst/>
          </a:prstGeom>
        </p:spPr>
        <p:txBody>
          <a:bodyPr wrap="square">
            <a:spAutoFit/>
          </a:bodyPr>
          <a:lstStyle/>
          <a:p>
            <a:endParaRPr lang="en-GB" sz="2800" dirty="0" smtClean="0"/>
          </a:p>
          <a:p>
            <a:r>
              <a:rPr lang="en-GB" sz="2800" dirty="0" smtClean="0"/>
              <a:t>“The link between information, advice and advocacy resembles interrelated circles, in which each links to the other. Rather than being different points along the same continuum, information, advice and advocacy may best be described as </a:t>
            </a:r>
            <a:r>
              <a:rPr lang="en-GB" sz="2800" b="1" dirty="0" smtClean="0"/>
              <a:t>circles of support</a:t>
            </a:r>
            <a:r>
              <a:rPr lang="en-GB" sz="2800" dirty="0" smtClean="0"/>
              <a:t>.”</a:t>
            </a:r>
          </a:p>
          <a:p>
            <a:endParaRPr lang="en-GB" sz="2800" dirty="0" smtClean="0"/>
          </a:p>
          <a:p>
            <a:r>
              <a:rPr lang="en-GB" sz="2800" b="1" dirty="0" smtClean="0"/>
              <a:t>	</a:t>
            </a:r>
            <a:r>
              <a:rPr lang="en-GB" sz="2400" dirty="0" smtClean="0"/>
              <a:t>- </a:t>
            </a:r>
            <a:r>
              <a:rPr lang="en-GB" sz="2400" i="1" dirty="0" smtClean="0"/>
              <a:t>Information, advice and advocacy for older people</a:t>
            </a:r>
            <a:r>
              <a:rPr lang="en-GB" sz="2400" dirty="0" smtClean="0"/>
              <a:t>,</a:t>
            </a:r>
          </a:p>
          <a:p>
            <a:r>
              <a:rPr lang="en-GB" sz="2800" b="1" dirty="0" smtClean="0"/>
              <a:t>	</a:t>
            </a:r>
            <a:r>
              <a:rPr lang="en-GB" sz="2400" dirty="0" smtClean="0"/>
              <a:t>  Andrew Dunning, Joseph </a:t>
            </a:r>
            <a:r>
              <a:rPr lang="en-GB" sz="2400" dirty="0" err="1" smtClean="0"/>
              <a:t>Rowntree</a:t>
            </a:r>
            <a:r>
              <a:rPr lang="en-GB" sz="2400" dirty="0" smtClean="0"/>
              <a:t> Foundation, 2005 </a:t>
            </a:r>
            <a:endParaRPr lang="en-GB" sz="2400" dirty="0"/>
          </a:p>
        </p:txBody>
      </p:sp>
    </p:spTree>
    <p:extLst>
      <p:ext uri="{BB962C8B-B14F-4D97-AF65-F5344CB8AC3E}">
        <p14:creationId xmlns:p14="http://schemas.microsoft.com/office/powerpoint/2010/main" val="14242149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What is co-production? </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447800"/>
            <a:ext cx="8640960" cy="5181600"/>
          </a:xfrm>
        </p:spPr>
        <p:txBody>
          <a:bodyPr>
            <a:normAutofit fontScale="85000" lnSpcReduction="20000"/>
          </a:bodyPr>
          <a:lstStyle/>
          <a:p>
            <a:pPr>
              <a:buNone/>
            </a:pPr>
            <a:r>
              <a:rPr lang="en-GB" sz="3300" dirty="0" smtClean="0"/>
              <a:t>The </a:t>
            </a:r>
            <a:r>
              <a:rPr lang="en-GB" sz="3300" b="1" dirty="0" smtClean="0"/>
              <a:t>key features of co-production</a:t>
            </a:r>
            <a:r>
              <a:rPr lang="en-GB" sz="3300" dirty="0" smtClean="0"/>
              <a:t> include:</a:t>
            </a:r>
          </a:p>
          <a:p>
            <a:endParaRPr lang="en-GB" sz="3300" dirty="0" smtClean="0"/>
          </a:p>
          <a:p>
            <a:pPr lvl="0"/>
            <a:r>
              <a:rPr lang="en-GB" sz="3300" dirty="0" smtClean="0"/>
              <a:t>Recognising and valuing all participants as assets with skills, knowledge and experience to contribute</a:t>
            </a:r>
          </a:p>
          <a:p>
            <a:pPr lvl="0"/>
            <a:endParaRPr lang="en-GB" sz="3300" dirty="0" smtClean="0"/>
          </a:p>
          <a:p>
            <a:pPr lvl="0"/>
            <a:r>
              <a:rPr lang="en-GB" sz="3300" dirty="0" smtClean="0"/>
              <a:t>Building trust through shared power and responsibility </a:t>
            </a:r>
          </a:p>
          <a:p>
            <a:pPr lvl="0"/>
            <a:endParaRPr lang="en-GB" sz="3300" dirty="0" smtClean="0"/>
          </a:p>
          <a:p>
            <a:pPr lvl="0"/>
            <a:r>
              <a:rPr lang="en-GB" sz="3300" dirty="0" smtClean="0"/>
              <a:t>Removing the barriers between professionals and citizens</a:t>
            </a:r>
          </a:p>
          <a:p>
            <a:pPr lvl="0"/>
            <a:endParaRPr lang="en-GB" sz="3300" dirty="0" smtClean="0"/>
          </a:p>
          <a:p>
            <a:pPr lvl="0"/>
            <a:r>
              <a:rPr lang="en-GB" sz="3300" dirty="0" smtClean="0"/>
              <a:t>Recognising that people who receive services are experts </a:t>
            </a:r>
          </a:p>
          <a:p>
            <a:pPr>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What is co-production? </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371600"/>
            <a:ext cx="8640960" cy="5257800"/>
          </a:xfrm>
        </p:spPr>
        <p:txBody>
          <a:bodyPr>
            <a:normAutofit fontScale="85000" lnSpcReduction="20000"/>
          </a:bodyPr>
          <a:lstStyle/>
          <a:p>
            <a:pPr lvl="0"/>
            <a:endParaRPr lang="en-GB" sz="3300" dirty="0" smtClean="0"/>
          </a:p>
          <a:p>
            <a:pPr lvl="0"/>
            <a:r>
              <a:rPr lang="en-GB" sz="3300" dirty="0" smtClean="0"/>
              <a:t>Building upon individuals’ existing strengths and capabilities </a:t>
            </a:r>
          </a:p>
          <a:p>
            <a:pPr lvl="0"/>
            <a:endParaRPr lang="en-GB" sz="3300" dirty="0" smtClean="0"/>
          </a:p>
          <a:p>
            <a:pPr lvl="0"/>
            <a:r>
              <a:rPr lang="en-GB" sz="3300" dirty="0" smtClean="0"/>
              <a:t>Developing networks of mutual support</a:t>
            </a:r>
          </a:p>
          <a:p>
            <a:pPr lvl="0"/>
            <a:endParaRPr lang="en-GB" sz="3300" dirty="0" smtClean="0"/>
          </a:p>
          <a:p>
            <a:pPr lvl="0"/>
            <a:r>
              <a:rPr lang="en-GB" sz="3300" dirty="0" smtClean="0"/>
              <a:t>Prioritising what matters for the people involved</a:t>
            </a:r>
          </a:p>
          <a:p>
            <a:pPr lvl="0"/>
            <a:endParaRPr lang="en-GB" sz="3300" dirty="0" smtClean="0"/>
          </a:p>
          <a:p>
            <a:pPr lvl="0"/>
            <a:r>
              <a:rPr lang="en-GB" sz="3300" dirty="0" smtClean="0"/>
              <a:t>Ensuring that people receive something back for putting something in</a:t>
            </a:r>
          </a:p>
          <a:p>
            <a:pPr lvl="0"/>
            <a:endParaRPr lang="en-GB" sz="3300" dirty="0" smtClean="0"/>
          </a:p>
          <a:p>
            <a:pPr lvl="0"/>
            <a:r>
              <a:rPr lang="en-GB" sz="3300" dirty="0" smtClean="0"/>
              <a:t>Building on people’s desire to feel needed and valued.</a:t>
            </a:r>
          </a:p>
          <a:p>
            <a:pPr>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5" descr="Age Cymru logo (CMYK Coated).jpg"/>
          <p:cNvPicPr>
            <a:picLocks noChangeAspect="1"/>
          </p:cNvPicPr>
          <p:nvPr/>
        </p:nvPicPr>
        <p:blipFill>
          <a:blip r:embed="rId4"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pPr algn="l"/>
            <a:r>
              <a:rPr lang="en-GB" dirty="0" smtClean="0"/>
              <a:t/>
            </a:r>
            <a:br>
              <a:rPr lang="en-GB" dirty="0" smtClean="0"/>
            </a:br>
            <a:r>
              <a:rPr lang="en-GB" b="1" dirty="0" smtClean="0"/>
              <a:t/>
            </a:r>
            <a:br>
              <a:rPr lang="en-GB" b="1" dirty="0" smtClean="0"/>
            </a:br>
            <a:r>
              <a:rPr lang="en-GB" b="1" dirty="0" smtClean="0"/>
              <a:t/>
            </a:r>
            <a:br>
              <a:rPr lang="en-GB" b="1" dirty="0" smtClean="0"/>
            </a:br>
            <a:r>
              <a:rPr lang="en-GB" sz="4000" b="1" dirty="0" smtClean="0"/>
              <a:t>What is co-production? </a:t>
            </a:r>
            <a:r>
              <a:rPr lang="en-GB" sz="3600" b="1" dirty="0"/>
              <a:t/>
            </a:r>
            <a:br>
              <a:rPr lang="en-GB" sz="3600" b="1" dirty="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251520" y="1700808"/>
            <a:ext cx="8640960" cy="4680520"/>
          </a:xfrm>
        </p:spPr>
        <p:txBody>
          <a:bodyPr>
            <a:normAutofit fontScale="92500" lnSpcReduction="10000"/>
          </a:bodyPr>
          <a:lstStyle/>
          <a:p>
            <a:pPr lvl="0"/>
            <a:endParaRPr lang="en-GB" dirty="0" smtClean="0"/>
          </a:p>
          <a:p>
            <a:pPr>
              <a:buNone/>
            </a:pPr>
            <a:r>
              <a:rPr lang="en-GB" sz="3000" dirty="0" smtClean="0"/>
              <a:t>The </a:t>
            </a:r>
            <a:r>
              <a:rPr lang="en-GB" sz="3000" b="1" dirty="0" smtClean="0"/>
              <a:t>core principles of co-production</a:t>
            </a:r>
            <a:r>
              <a:rPr lang="en-GB" sz="3000" dirty="0" smtClean="0"/>
              <a:t> include: </a:t>
            </a:r>
          </a:p>
          <a:p>
            <a:endParaRPr lang="en-GB" sz="3000" dirty="0" smtClean="0"/>
          </a:p>
          <a:p>
            <a:pPr lvl="1">
              <a:buFont typeface="Arial" pitchFamily="34" charset="0"/>
              <a:buChar char="•"/>
            </a:pPr>
            <a:r>
              <a:rPr lang="en-GB" sz="3000" dirty="0" smtClean="0"/>
              <a:t>Equality </a:t>
            </a:r>
          </a:p>
          <a:p>
            <a:pPr lvl="1">
              <a:buFont typeface="Arial" pitchFamily="34" charset="0"/>
              <a:buChar char="•"/>
            </a:pPr>
            <a:r>
              <a:rPr lang="en-GB" sz="3000" dirty="0" smtClean="0"/>
              <a:t>Diversity  </a:t>
            </a:r>
          </a:p>
          <a:p>
            <a:pPr lvl="1">
              <a:buFont typeface="Arial" pitchFamily="34" charset="0"/>
              <a:buChar char="•"/>
            </a:pPr>
            <a:r>
              <a:rPr lang="en-GB" sz="3000" dirty="0" smtClean="0"/>
              <a:t>Inclusion </a:t>
            </a:r>
          </a:p>
          <a:p>
            <a:pPr lvl="1">
              <a:buFont typeface="Arial" pitchFamily="34" charset="0"/>
              <a:buChar char="•"/>
            </a:pPr>
            <a:r>
              <a:rPr lang="en-GB" sz="3000" dirty="0" smtClean="0"/>
              <a:t>Accessibility </a:t>
            </a:r>
          </a:p>
          <a:p>
            <a:pPr>
              <a:buNone/>
            </a:pPr>
            <a:r>
              <a:rPr lang="en-GB" dirty="0" smtClean="0"/>
              <a:t> </a:t>
            </a:r>
          </a:p>
          <a:p>
            <a:pPr>
              <a:buNone/>
            </a:pPr>
            <a:r>
              <a:rPr lang="en-GB" sz="3000" dirty="0" smtClean="0"/>
              <a:t>	For further information about Co-production visit: </a:t>
            </a:r>
            <a:r>
              <a:rPr lang="en-GB" sz="3000" dirty="0" smtClean="0">
                <a:hlinkClick r:id="rId3"/>
              </a:rPr>
              <a:t>http://bit.ly/SCIEcopro</a:t>
            </a:r>
            <a:endParaRPr lang="en-GB" sz="3000" dirty="0" smtClean="0"/>
          </a:p>
          <a:p>
            <a:pPr marL="1771650" lvl="3" indent="-514350">
              <a:buNone/>
            </a:pPr>
            <a:endParaRPr lang="en-GB" sz="3200" dirty="0" smtClean="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771650" lvl="3" indent="-514350">
              <a:buNone/>
            </a:pPr>
            <a:endParaRPr lang="en-GB" sz="3200" dirty="0"/>
          </a:p>
          <a:p>
            <a:pPr marL="1771650" lvl="3" indent="-514350">
              <a:buNone/>
            </a:pPr>
            <a:endParaRPr lang="en-GB" sz="3200" dirty="0" smtClean="0"/>
          </a:p>
          <a:p>
            <a:pPr marL="1371600" lvl="3" indent="0">
              <a:buNone/>
            </a:pPr>
            <a:endParaRPr lang="en-GB" sz="3200" dirty="0"/>
          </a:p>
          <a:p>
            <a:pPr marL="1371600" lvl="3" indent="0">
              <a:buNone/>
            </a:pPr>
            <a:endParaRPr lang="en-GB" sz="3200" dirty="0" smtClean="0"/>
          </a:p>
          <a:p>
            <a:endParaRPr lang="en-GB" dirty="0" smtClean="0"/>
          </a:p>
          <a:p>
            <a:endParaRPr lang="en-GB" dirty="0"/>
          </a:p>
        </p:txBody>
      </p:sp>
      <p:pic>
        <p:nvPicPr>
          <p:cNvPr id="5" name="Content Placeholder 16" descr="Background.jpg"/>
          <p:cNvPicPr>
            <a:picLocks noChangeAspect="1"/>
          </p:cNvPicPr>
          <p:nvPr/>
        </p:nvPicPr>
        <p:blipFill>
          <a:blip r:embed="rId4"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5" descr="Age Cymru logo (CMYK Coated).jpg"/>
          <p:cNvPicPr>
            <a:picLocks noChangeAspect="1"/>
          </p:cNvPicPr>
          <p:nvPr/>
        </p:nvPicPr>
        <p:blipFill>
          <a:blip r:embed="rId5"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05986362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b="1" dirty="0" smtClean="0"/>
              <a:t/>
            </a:r>
            <a:br>
              <a:rPr lang="en-GB" b="1" dirty="0" smtClean="0"/>
            </a:br>
            <a:r>
              <a:rPr lang="en-GB" sz="4000" dirty="0" smtClean="0"/>
              <a:t/>
            </a:r>
            <a:br>
              <a:rPr lang="en-GB" sz="4000" dirty="0" smtClean="0"/>
            </a:br>
            <a:endParaRPr lang="en-GB" sz="4000" dirty="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sp>
        <p:nvSpPr>
          <p:cNvPr id="6" name="TextBox 5"/>
          <p:cNvSpPr txBox="1"/>
          <p:nvPr/>
        </p:nvSpPr>
        <p:spPr>
          <a:xfrm>
            <a:off x="457200" y="696283"/>
            <a:ext cx="6500560" cy="584775"/>
          </a:xfrm>
          <a:prstGeom prst="rect">
            <a:avLst/>
          </a:prstGeom>
          <a:noFill/>
        </p:spPr>
        <p:txBody>
          <a:bodyPr wrap="square" rtlCol="0">
            <a:spAutoFit/>
          </a:bodyPr>
          <a:lstStyle/>
          <a:p>
            <a:r>
              <a:rPr lang="en-GB" sz="3200" b="1" dirty="0" smtClean="0">
                <a:latin typeface="+mj-lt"/>
              </a:rPr>
              <a:t>What is advocacy?</a:t>
            </a:r>
            <a:endParaRPr lang="en-GB" sz="3200" b="1" dirty="0">
              <a:latin typeface="+mj-lt"/>
            </a:endParaRPr>
          </a:p>
        </p:txBody>
      </p:sp>
      <p:pic>
        <p:nvPicPr>
          <p:cNvPr id="1027" name="Picture 3" descr="C:\Users\HomeUser\Desktop\olympic rings 2.PNG"/>
          <p:cNvPicPr>
            <a:picLocks noGrp="1" noChangeAspect="1" noChangeArrowheads="1"/>
          </p:cNvPicPr>
          <p:nvPr>
            <p:ph idx="1"/>
          </p:nvPr>
        </p:nvPicPr>
        <p:blipFill>
          <a:blip r:embed="rId4"/>
          <a:srcRect/>
          <a:stretch>
            <a:fillRect/>
          </a:stretch>
        </p:blipFill>
        <p:spPr bwMode="auto">
          <a:xfrm>
            <a:off x="2209800" y="2667000"/>
            <a:ext cx="4648200" cy="2649502"/>
          </a:xfrm>
          <a:prstGeom prst="rect">
            <a:avLst/>
          </a:prstGeom>
          <a:noFill/>
        </p:spPr>
      </p:pic>
      <p:sp>
        <p:nvSpPr>
          <p:cNvPr id="8" name="TextBox 7"/>
          <p:cNvSpPr txBox="1"/>
          <p:nvPr/>
        </p:nvSpPr>
        <p:spPr>
          <a:xfrm>
            <a:off x="914400" y="2209800"/>
            <a:ext cx="1828800" cy="461665"/>
          </a:xfrm>
          <a:prstGeom prst="rect">
            <a:avLst/>
          </a:prstGeom>
          <a:noFill/>
        </p:spPr>
        <p:txBody>
          <a:bodyPr wrap="square" rtlCol="0">
            <a:spAutoFit/>
          </a:bodyPr>
          <a:lstStyle/>
          <a:p>
            <a:r>
              <a:rPr lang="en-US" sz="2400" b="1" dirty="0" smtClean="0">
                <a:solidFill>
                  <a:srgbClr val="280373"/>
                </a:solidFill>
              </a:rPr>
              <a:t>Information</a:t>
            </a:r>
            <a:endParaRPr lang="en-GB" sz="2400" b="1" dirty="0">
              <a:solidFill>
                <a:srgbClr val="280373"/>
              </a:solidFill>
            </a:endParaRPr>
          </a:p>
        </p:txBody>
      </p:sp>
      <p:sp>
        <p:nvSpPr>
          <p:cNvPr id="9" name="TextBox 8"/>
          <p:cNvSpPr txBox="1"/>
          <p:nvPr/>
        </p:nvSpPr>
        <p:spPr>
          <a:xfrm>
            <a:off x="1600200" y="5181600"/>
            <a:ext cx="1752600" cy="461665"/>
          </a:xfrm>
          <a:prstGeom prst="rect">
            <a:avLst/>
          </a:prstGeom>
          <a:noFill/>
        </p:spPr>
        <p:txBody>
          <a:bodyPr wrap="square" rtlCol="0">
            <a:spAutoFit/>
          </a:bodyPr>
          <a:lstStyle/>
          <a:p>
            <a:r>
              <a:rPr lang="en-US" sz="2400" b="1" dirty="0" smtClean="0">
                <a:solidFill>
                  <a:schemeClr val="accent6"/>
                </a:solidFill>
              </a:rPr>
              <a:t>Advice</a:t>
            </a:r>
            <a:endParaRPr lang="en-GB" sz="2400" b="1" dirty="0">
              <a:solidFill>
                <a:schemeClr val="accent6"/>
              </a:solidFill>
            </a:endParaRPr>
          </a:p>
        </p:txBody>
      </p:sp>
      <p:sp>
        <p:nvSpPr>
          <p:cNvPr id="10" name="TextBox 9"/>
          <p:cNvSpPr txBox="1"/>
          <p:nvPr/>
        </p:nvSpPr>
        <p:spPr>
          <a:xfrm>
            <a:off x="3657600" y="1905000"/>
            <a:ext cx="1676400" cy="461665"/>
          </a:xfrm>
          <a:prstGeom prst="rect">
            <a:avLst/>
          </a:prstGeom>
          <a:noFill/>
        </p:spPr>
        <p:txBody>
          <a:bodyPr wrap="square" rtlCol="0">
            <a:spAutoFit/>
          </a:bodyPr>
          <a:lstStyle/>
          <a:p>
            <a:r>
              <a:rPr lang="en-US" sz="2400" b="1" dirty="0" smtClean="0"/>
              <a:t>Advocacy</a:t>
            </a:r>
            <a:endParaRPr lang="en-GB" sz="2400" b="1" dirty="0"/>
          </a:p>
        </p:txBody>
      </p:sp>
      <p:sp>
        <p:nvSpPr>
          <p:cNvPr id="11" name="TextBox 10"/>
          <p:cNvSpPr txBox="1"/>
          <p:nvPr/>
        </p:nvSpPr>
        <p:spPr>
          <a:xfrm>
            <a:off x="6705600" y="2133600"/>
            <a:ext cx="1752600" cy="461665"/>
          </a:xfrm>
          <a:prstGeom prst="rect">
            <a:avLst/>
          </a:prstGeom>
          <a:noFill/>
        </p:spPr>
        <p:txBody>
          <a:bodyPr wrap="square" rtlCol="0">
            <a:spAutoFit/>
          </a:bodyPr>
          <a:lstStyle/>
          <a:p>
            <a:r>
              <a:rPr lang="en-US" sz="2400" b="1" dirty="0" smtClean="0">
                <a:solidFill>
                  <a:srgbClr val="C00000"/>
                </a:solidFill>
              </a:rPr>
              <a:t>Assistance</a:t>
            </a:r>
            <a:endParaRPr lang="en-GB" sz="2400" b="1" dirty="0">
              <a:solidFill>
                <a:srgbClr val="C00000"/>
              </a:solidFill>
            </a:endParaRPr>
          </a:p>
        </p:txBody>
      </p:sp>
      <p:sp>
        <p:nvSpPr>
          <p:cNvPr id="12" name="TextBox 11"/>
          <p:cNvSpPr txBox="1"/>
          <p:nvPr/>
        </p:nvSpPr>
        <p:spPr>
          <a:xfrm>
            <a:off x="6096000" y="5029200"/>
            <a:ext cx="1981200" cy="461665"/>
          </a:xfrm>
          <a:prstGeom prst="rect">
            <a:avLst/>
          </a:prstGeom>
          <a:noFill/>
        </p:spPr>
        <p:txBody>
          <a:bodyPr wrap="square" rtlCol="0">
            <a:spAutoFit/>
          </a:bodyPr>
          <a:lstStyle/>
          <a:p>
            <a:r>
              <a:rPr lang="en-US" sz="2400" b="1" dirty="0" smtClean="0">
                <a:solidFill>
                  <a:srgbClr val="00B050"/>
                </a:solidFill>
              </a:rPr>
              <a:t>Befriending</a:t>
            </a:r>
            <a:endParaRPr lang="en-GB" sz="2400" b="1" dirty="0">
              <a:solidFill>
                <a:srgbClr val="00B050"/>
              </a:solidFill>
            </a:endParaRPr>
          </a:p>
        </p:txBody>
      </p:sp>
      <p:pic>
        <p:nvPicPr>
          <p:cNvPr id="3" name="Picture 3" descr="C:\Users\HomeUser\Desktop\assistance 2.PNG"/>
          <p:cNvPicPr>
            <a:picLocks noChangeAspect="1" noChangeArrowheads="1"/>
          </p:cNvPicPr>
          <p:nvPr/>
        </p:nvPicPr>
        <p:blipFill>
          <a:blip r:embed="rId5"/>
          <a:srcRect/>
          <a:stretch>
            <a:fillRect/>
          </a:stretch>
        </p:blipFill>
        <p:spPr bwMode="auto">
          <a:xfrm>
            <a:off x="6705600" y="2895600"/>
            <a:ext cx="1981200" cy="1295400"/>
          </a:xfrm>
          <a:prstGeom prst="rect">
            <a:avLst/>
          </a:prstGeom>
          <a:noFill/>
        </p:spPr>
      </p:pic>
      <p:pic>
        <p:nvPicPr>
          <p:cNvPr id="13" name="Picture 12" descr="Age Cymru logo (CMYK Coated).jpg"/>
          <p:cNvPicPr>
            <a:picLocks noChangeAspect="1"/>
          </p:cNvPicPr>
          <p:nvPr/>
        </p:nvPicPr>
        <p:blipFill>
          <a:blip r:embed="rId6" cstate="print"/>
          <a:stretch>
            <a:fillRect/>
          </a:stretch>
        </p:blipFill>
        <p:spPr>
          <a:xfrm>
            <a:off x="6500826" y="285728"/>
            <a:ext cx="2214546" cy="726619"/>
          </a:xfrm>
          <a:prstGeom prst="rect">
            <a:avLst/>
          </a:prstGeom>
        </p:spPr>
      </p:pic>
    </p:spTree>
    <p:extLst>
      <p:ext uri="{BB962C8B-B14F-4D97-AF65-F5344CB8AC3E}">
        <p14:creationId xmlns:p14="http://schemas.microsoft.com/office/powerpoint/2010/main" val="14242149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b="1" dirty="0" smtClean="0"/>
              <a:t/>
            </a:r>
            <a:br>
              <a:rPr lang="en-GB" b="1" dirty="0" smtClean="0"/>
            </a:br>
            <a:r>
              <a:rPr lang="en-GB" sz="4000" dirty="0" smtClean="0"/>
              <a:t/>
            </a:r>
            <a:br>
              <a:rPr lang="en-GB" sz="4000" dirty="0" smtClean="0"/>
            </a:br>
            <a:endParaRPr lang="en-GB" sz="4000" dirty="0"/>
          </a:p>
        </p:txBody>
      </p:sp>
      <p:sp>
        <p:nvSpPr>
          <p:cNvPr id="3" name="Content Placeholder 2"/>
          <p:cNvSpPr>
            <a:spLocks noGrp="1"/>
          </p:cNvSpPr>
          <p:nvPr>
            <p:ph idx="1"/>
          </p:nvPr>
        </p:nvSpPr>
        <p:spPr>
          <a:xfrm>
            <a:off x="381000" y="1342614"/>
            <a:ext cx="8229600" cy="5058186"/>
          </a:xfrm>
        </p:spPr>
        <p:txBody>
          <a:bodyPr>
            <a:normAutofit/>
          </a:bodyPr>
          <a:lstStyle/>
          <a:p>
            <a:pPr lvl="1">
              <a:buNone/>
            </a:pPr>
            <a:r>
              <a:rPr lang="en-GB" dirty="0" smtClean="0"/>
              <a:t>	</a:t>
            </a:r>
          </a:p>
          <a:p>
            <a:pPr lvl="1">
              <a:buNone/>
            </a:pPr>
            <a:r>
              <a:rPr lang="en-GB" dirty="0" smtClean="0"/>
              <a:t>	</a:t>
            </a:r>
          </a:p>
          <a:p>
            <a:pPr lvl="1">
              <a:buNone/>
            </a:pPr>
            <a:endParaRPr lang="en-GB" sz="9600" dirty="0" smtClean="0"/>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sp>
        <p:nvSpPr>
          <p:cNvPr id="8" name="Rectangle 7"/>
          <p:cNvSpPr/>
          <p:nvPr/>
        </p:nvSpPr>
        <p:spPr>
          <a:xfrm>
            <a:off x="533400" y="1600200"/>
            <a:ext cx="8153400" cy="892552"/>
          </a:xfrm>
          <a:prstGeom prst="rect">
            <a:avLst/>
          </a:prstGeom>
        </p:spPr>
        <p:txBody>
          <a:bodyPr wrap="square">
            <a:spAutoFit/>
          </a:bodyPr>
          <a:lstStyle/>
          <a:p>
            <a:endParaRPr lang="en-GB" sz="2800" dirty="0" smtClean="0"/>
          </a:p>
          <a:p>
            <a:r>
              <a:rPr lang="en-GB" sz="2400" dirty="0" smtClean="0"/>
              <a:t> </a:t>
            </a:r>
            <a:endParaRPr lang="en-GB" sz="2400" dirty="0"/>
          </a:p>
        </p:txBody>
      </p:sp>
      <p:pic>
        <p:nvPicPr>
          <p:cNvPr id="10" name="Picture 9" descr="Access flowchart.PNG"/>
          <p:cNvPicPr>
            <a:picLocks noChangeAspect="1"/>
          </p:cNvPicPr>
          <p:nvPr/>
        </p:nvPicPr>
        <p:blipFill>
          <a:blip r:embed="rId4"/>
          <a:stretch>
            <a:fillRect/>
          </a:stretch>
        </p:blipFill>
        <p:spPr>
          <a:xfrm>
            <a:off x="228600" y="304800"/>
            <a:ext cx="8686800" cy="6172200"/>
          </a:xfrm>
          <a:prstGeom prst="rect">
            <a:avLst/>
          </a:prstGeom>
        </p:spPr>
      </p:pic>
    </p:spTree>
    <p:extLst>
      <p:ext uri="{BB962C8B-B14F-4D97-AF65-F5344CB8AC3E}">
        <p14:creationId xmlns:p14="http://schemas.microsoft.com/office/powerpoint/2010/main" val="14242149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609600" y="1676400"/>
            <a:ext cx="7850832" cy="4419600"/>
          </a:xfrm>
          <a:prstGeom prst="wedgeRoundRectCallout">
            <a:avLst>
              <a:gd name="adj1" fmla="val -34653"/>
              <a:gd name="adj2" fmla="val 595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buNone/>
            </a:pPr>
            <a:r>
              <a:rPr lang="en-GB" sz="2400" b="1" dirty="0" smtClean="0"/>
              <a:t>	Advocacy is taking action to help people say what they want, secure their rights, represent their interests and obtain the services they need.     </a:t>
            </a:r>
          </a:p>
          <a:p>
            <a:pPr>
              <a:buNone/>
            </a:pPr>
            <a:r>
              <a:rPr lang="en-GB" sz="2400" b="1" dirty="0" smtClean="0"/>
              <a:t>     Advocates and advocacy schemes work in partnership with the people they support and take their side. </a:t>
            </a:r>
          </a:p>
          <a:p>
            <a:pPr>
              <a:buNone/>
            </a:pPr>
            <a:r>
              <a:rPr lang="en-GB" sz="2400" b="1" dirty="0" smtClean="0"/>
              <a:t>     Advocacy promotes social inclusion, equality and social justice.</a:t>
            </a:r>
          </a:p>
          <a:p>
            <a:pPr>
              <a:buNone/>
            </a:pPr>
            <a:r>
              <a:rPr lang="en-GB" sz="2400" b="1" dirty="0" smtClean="0"/>
              <a:t>		- </a:t>
            </a:r>
            <a:r>
              <a:rPr lang="en-GB" sz="2000" b="1" dirty="0" smtClean="0"/>
              <a:t>Advocacy Charter, Action for Advocacy (2002)  </a:t>
            </a:r>
          </a:p>
        </p:txBody>
      </p:sp>
      <p:sp>
        <p:nvSpPr>
          <p:cNvPr id="9" name="TextBox 8"/>
          <p:cNvSpPr txBox="1"/>
          <p:nvPr/>
        </p:nvSpPr>
        <p:spPr>
          <a:xfrm>
            <a:off x="457200" y="381000"/>
            <a:ext cx="6851104" cy="584775"/>
          </a:xfrm>
          <a:prstGeom prst="rect">
            <a:avLst/>
          </a:prstGeom>
          <a:noFill/>
        </p:spPr>
        <p:txBody>
          <a:bodyPr wrap="square" rtlCol="0">
            <a:spAutoFit/>
          </a:bodyPr>
          <a:lstStyle/>
          <a:p>
            <a:r>
              <a:rPr lang="en-GB" sz="3200" b="1" dirty="0" smtClean="0">
                <a:latin typeface="+mj-lt"/>
              </a:rPr>
              <a:t>What is </a:t>
            </a:r>
            <a:r>
              <a:rPr lang="en-GB" sz="3200" b="1" dirty="0">
                <a:latin typeface="+mj-lt"/>
              </a:rPr>
              <a:t>a</a:t>
            </a:r>
            <a:r>
              <a:rPr lang="en-GB" sz="3200" b="1" dirty="0" smtClean="0">
                <a:latin typeface="+mj-lt"/>
              </a:rPr>
              <a:t>dvocacy? </a:t>
            </a:r>
            <a:endParaRPr lang="en-GB" sz="3200" b="1" dirty="0">
              <a:latin typeface="+mj-lt"/>
            </a:endParaRPr>
          </a:p>
        </p:txBody>
      </p:sp>
      <p:pic>
        <p:nvPicPr>
          <p:cNvPr id="5"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6"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705600" y="0"/>
            <a:ext cx="2214380" cy="1071513"/>
          </a:xfrm>
          <a:prstGeom prst="rect">
            <a:avLst/>
          </a:prstGeom>
          <a:noFill/>
        </p:spPr>
      </p:pic>
    </p:spTree>
    <p:extLst>
      <p:ext uri="{BB962C8B-B14F-4D97-AF65-F5344CB8AC3E}">
        <p14:creationId xmlns:p14="http://schemas.microsoft.com/office/powerpoint/2010/main" val="28143405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3600" b="1" dirty="0" smtClean="0"/>
              <a:t>What </a:t>
            </a:r>
            <a:r>
              <a:rPr lang="en-GB" sz="3600" b="1" dirty="0"/>
              <a:t>is advocacy?</a:t>
            </a:r>
            <a:r>
              <a:rPr lang="en-GB" sz="2200" b="1" dirty="0" smtClean="0"/>
              <a:t/>
            </a:r>
            <a:br>
              <a:rPr lang="en-GB" sz="2200" b="1" dirty="0" smtClean="0"/>
            </a:br>
            <a:r>
              <a:rPr lang="en-GB" sz="2200" b="1" dirty="0"/>
              <a:t/>
            </a:r>
            <a:br>
              <a:rPr lang="en-GB" sz="2200" b="1" dirty="0"/>
            </a:br>
            <a:r>
              <a:rPr lang="en-GB" sz="3100" dirty="0"/>
              <a:t/>
            </a:r>
            <a:br>
              <a:rPr lang="en-GB" sz="3100" dirty="0"/>
            </a:br>
            <a:r>
              <a:rPr lang="en-GB" sz="3100" dirty="0"/>
              <a:t/>
            </a:r>
            <a:br>
              <a:rPr lang="en-GB" sz="3100" dirty="0"/>
            </a:br>
            <a:r>
              <a:rPr lang="en-GB" sz="3100" dirty="0"/>
              <a:t/>
            </a:r>
            <a:br>
              <a:rPr lang="en-GB" sz="3100" dirty="0"/>
            </a:br>
            <a:r>
              <a:rPr lang="en-GB" sz="2200" dirty="0" smtClean="0"/>
              <a:t/>
            </a:r>
            <a:br>
              <a:rPr lang="en-GB" sz="2200" dirty="0" smtClean="0"/>
            </a:br>
            <a:r>
              <a:rPr lang="en-GB" sz="3100" dirty="0" smtClean="0"/>
              <a:t/>
            </a:r>
            <a:br>
              <a:rPr lang="en-GB" sz="3100" dirty="0" smtClean="0"/>
            </a:br>
            <a:endParaRPr lang="en-GB" sz="3100" dirty="0"/>
          </a:p>
        </p:txBody>
      </p:sp>
      <p:sp>
        <p:nvSpPr>
          <p:cNvPr id="6" name="Content Placeholder 4"/>
          <p:cNvSpPr>
            <a:spLocks noGrp="1"/>
          </p:cNvSpPr>
          <p:nvPr>
            <p:ph idx="1"/>
          </p:nvPr>
        </p:nvSpPr>
        <p:spPr>
          <a:xfrm>
            <a:off x="685800" y="1828800"/>
            <a:ext cx="7543800" cy="3352800"/>
          </a:xfrm>
          <a:prstGeom prst="wedgeRoundRectCallout">
            <a:avLst>
              <a:gd name="adj1" fmla="val -34201"/>
              <a:gd name="adj2" fmla="val 672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buNone/>
            </a:pPr>
            <a:r>
              <a:rPr lang="en-GB" b="1" dirty="0" smtClean="0"/>
              <a:t>	</a:t>
            </a:r>
            <a:r>
              <a:rPr lang="en-GB" sz="2400" b="1" dirty="0" smtClean="0"/>
              <a:t>Independent advocacy supports the person regardless of the demands and concerns of others. It </a:t>
            </a:r>
            <a:r>
              <a:rPr lang="en-GB" sz="2400" b="1" dirty="0"/>
              <a:t>challenges the causes and effects of injustice, oppression and abuse, and upholds human </a:t>
            </a:r>
            <a:r>
              <a:rPr lang="en-GB" sz="2400" b="1" dirty="0" smtClean="0"/>
              <a:t>rights</a:t>
            </a:r>
            <a:r>
              <a:rPr lang="en-GB" sz="2400" b="1" dirty="0"/>
              <a:t>.</a:t>
            </a:r>
            <a:r>
              <a:rPr lang="en-GB" sz="2400" b="1" dirty="0" smtClean="0"/>
              <a:t> </a:t>
            </a:r>
          </a:p>
          <a:p>
            <a:pPr>
              <a:buNone/>
            </a:pPr>
            <a:r>
              <a:rPr lang="en-GB" sz="2400" b="1" dirty="0" smtClean="0"/>
              <a:t>                           </a:t>
            </a:r>
          </a:p>
          <a:p>
            <a:pPr>
              <a:buNone/>
            </a:pPr>
            <a:r>
              <a:rPr lang="en-GB" sz="2400" b="1" dirty="0"/>
              <a:t>	</a:t>
            </a:r>
            <a:r>
              <a:rPr lang="en-GB" sz="2400" b="1" dirty="0" smtClean="0"/>
              <a:t>	- </a:t>
            </a:r>
            <a:r>
              <a:rPr lang="en-GB" sz="2000" b="1" dirty="0" smtClean="0"/>
              <a:t>OPAAL </a:t>
            </a:r>
            <a:r>
              <a:rPr lang="en-GB" sz="2000" b="1" dirty="0"/>
              <a:t>National </a:t>
            </a:r>
            <a:r>
              <a:rPr lang="en-GB" sz="2000" b="1" dirty="0" smtClean="0"/>
              <a:t>Forum (2008)</a:t>
            </a:r>
          </a:p>
        </p:txBody>
      </p:sp>
      <p:pic>
        <p:nvPicPr>
          <p:cNvPr id="7"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8"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477000" y="228600"/>
            <a:ext cx="2214380" cy="1071513"/>
          </a:xfrm>
          <a:prstGeom prst="rect">
            <a:avLst/>
          </a:prstGeom>
          <a:noFill/>
        </p:spPr>
      </p:pic>
    </p:spTree>
    <p:extLst>
      <p:ext uri="{BB962C8B-B14F-4D97-AF65-F5344CB8AC3E}">
        <p14:creationId xmlns:p14="http://schemas.microsoft.com/office/powerpoint/2010/main" val="22503770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
            </a:r>
            <a:br>
              <a:rPr lang="en-GB" dirty="0" smtClean="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a:t/>
            </a:r>
            <a:br>
              <a:rPr lang="en-GB" sz="4000" b="1" dirty="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4000" b="1" dirty="0" smtClean="0"/>
              <a:t/>
            </a:r>
            <a:br>
              <a:rPr lang="en-GB" sz="4000" b="1" dirty="0" smtClean="0"/>
            </a:br>
            <a:r>
              <a:rPr lang="en-GB" sz="3600" b="1" dirty="0" smtClean="0"/>
              <a:t>What is advocacy?</a:t>
            </a: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t>
            </a:r>
            <a:r>
              <a:rPr lang="en-GB" sz="3100" dirty="0" smtClean="0"/>
              <a:t>Fundamentally, advocacy is concerned with 	supporting people to express their </a:t>
            </a:r>
            <a:r>
              <a:rPr lang="en-GB" sz="3100" b="1" i="1" dirty="0" smtClean="0"/>
              <a:t>views, 	wishes and feelings</a:t>
            </a:r>
            <a:r>
              <a:rPr lang="en-GB" sz="3100" dirty="0" smtClean="0"/>
              <a:t>, in contrast to the role of 	most other professionals who are primarily 	concerned with promoting individuals’ </a:t>
            </a:r>
            <a:br>
              <a:rPr lang="en-GB" sz="3100" dirty="0" smtClean="0"/>
            </a:br>
            <a:r>
              <a:rPr lang="en-GB" sz="3100" dirty="0" smtClean="0"/>
              <a:t>	</a:t>
            </a:r>
            <a:r>
              <a:rPr lang="en-GB" sz="3100" b="1" i="1" dirty="0" smtClean="0"/>
              <a:t>best interests</a:t>
            </a:r>
            <a:r>
              <a:rPr lang="en-GB" sz="3100" dirty="0" smtClean="0"/>
              <a:t>.</a:t>
            </a:r>
            <a:br>
              <a:rPr lang="en-GB" sz="3100" dirty="0" smtClean="0"/>
            </a:br>
            <a:r>
              <a:rPr lang="en-GB" sz="3100" dirty="0" smtClean="0"/>
              <a:t/>
            </a:r>
            <a:br>
              <a:rPr lang="en-GB" sz="3100" dirty="0" smtClean="0"/>
            </a:br>
            <a:r>
              <a:rPr lang="en-GB" sz="3100" dirty="0">
                <a:solidFill>
                  <a:prstClr val="black"/>
                </a:solidFill>
              </a:rPr>
              <a:t/>
            </a:r>
            <a:br>
              <a:rPr lang="en-GB" sz="3100" dirty="0">
                <a:solidFill>
                  <a:prstClr val="black"/>
                </a:solidFill>
              </a:rPr>
            </a:br>
            <a:r>
              <a:rPr lang="en-GB" sz="3100" dirty="0">
                <a:solidFill>
                  <a:prstClr val="black"/>
                </a:solidFill>
              </a:rPr>
              <a:t/>
            </a:r>
            <a:br>
              <a:rPr lang="en-GB" sz="3100" dirty="0">
                <a:solidFill>
                  <a:prstClr val="black"/>
                </a:solidFill>
              </a:rPr>
            </a:br>
            <a:r>
              <a:rPr lang="en-GB" sz="3100" dirty="0" smtClean="0"/>
              <a:t/>
            </a:r>
            <a:br>
              <a:rPr lang="en-GB" sz="3100" dirty="0" smtClean="0"/>
            </a:br>
            <a:endParaRPr lang="en-GB" sz="3100" dirty="0"/>
          </a:p>
        </p:txBody>
      </p:sp>
      <p:pic>
        <p:nvPicPr>
          <p:cNvPr id="6" name="Content Placeholder 16" descr="Background.jpg"/>
          <p:cNvPicPr>
            <a:picLocks noChangeAspect="1"/>
          </p:cNvPicPr>
          <p:nvPr/>
        </p:nvPicPr>
        <p:blipFill>
          <a:blip r:embed="rId3" cstate="print"/>
          <a:srcRect l="-13254" r="-13254"/>
          <a:stretch>
            <a:fillRect/>
          </a:stretch>
        </p:blipFill>
        <p:spPr bwMode="auto">
          <a:xfrm>
            <a:off x="-1500230" y="6572272"/>
            <a:ext cx="11930145" cy="285752"/>
          </a:xfrm>
          <a:prstGeom prst="rect">
            <a:avLst/>
          </a:prstGeom>
          <a:noFill/>
          <a:ln w="9525">
            <a:noFill/>
            <a:miter lim="800000"/>
            <a:headEnd/>
            <a:tailEnd/>
          </a:ln>
        </p:spPr>
      </p:pic>
      <p:pic>
        <p:nvPicPr>
          <p:cNvPr id="7" name="Picture 2" descr="C:\Users\valerie.billingham\AppData\Local\Microsoft\Windows\Temporary Internet Files\Content.Outlook\T136YTYI\Age Cymru  Strapline Biling RGB.jpg"/>
          <p:cNvPicPr>
            <a:picLocks noChangeAspect="1" noChangeArrowheads="1"/>
          </p:cNvPicPr>
          <p:nvPr/>
        </p:nvPicPr>
        <p:blipFill>
          <a:blip r:embed="rId4" cstate="print"/>
          <a:srcRect/>
          <a:stretch>
            <a:fillRect/>
          </a:stretch>
        </p:blipFill>
        <p:spPr bwMode="auto">
          <a:xfrm>
            <a:off x="6248400" y="332656"/>
            <a:ext cx="2209800" cy="1071513"/>
          </a:xfrm>
          <a:prstGeom prst="rect">
            <a:avLst/>
          </a:prstGeom>
          <a:noFill/>
        </p:spPr>
      </p:pic>
    </p:spTree>
    <p:extLst>
      <p:ext uri="{BB962C8B-B14F-4D97-AF65-F5344CB8AC3E}">
        <p14:creationId xmlns:p14="http://schemas.microsoft.com/office/powerpoint/2010/main" val="39093892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449</Words>
  <Application>Microsoft Office PowerPoint</Application>
  <PresentationFormat>On-screen Show (4:3)</PresentationFormat>
  <Paragraphs>313</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 Unicode MS</vt:lpstr>
      <vt:lpstr>Arial</vt:lpstr>
      <vt:lpstr>Calibri</vt:lpstr>
      <vt:lpstr>Foco Age UK</vt:lpstr>
      <vt:lpstr>Times New Roman</vt:lpstr>
      <vt:lpstr>Wingdings</vt:lpstr>
      <vt:lpstr>1_Office Theme</vt:lpstr>
      <vt:lpstr>PowerPoint Presentation</vt:lpstr>
      <vt:lpstr>The Act &amp; Code</vt:lpstr>
      <vt:lpstr>   </vt:lpstr>
      <vt:lpstr>   </vt:lpstr>
      <vt:lpstr>   </vt:lpstr>
      <vt:lpstr>   </vt:lpstr>
      <vt:lpstr>PowerPoint Presentation</vt:lpstr>
      <vt:lpstr>      What is advocacy?       </vt:lpstr>
      <vt:lpstr>            What is advocacy?    Fundamentally, advocacy is concerned with  supporting people to express their views,  wishes and feelings, in contrast to the role of  most other professionals who are primarily  concerned with promoting individuals’   best interests.     </vt:lpstr>
      <vt:lpstr>                 Advocacy is NOT about:    χ  making decisions for the client χ  pressurising or persuading someone to take a     course of action without having a mandate                to do so χ giving medical, legal or benefits advice χ befriending χ counselling χ  acting in someone’s best interests    </vt:lpstr>
      <vt:lpstr>               Patricia is a 15 year old young carer who looks after her Mum, who has early stage dementia. Both need help from social services. They also need support to participate as fully as possible in their assessments. Patricia is referred to a children &amp; young people’s advocacy service, and her Mum to adults advocacy.     </vt:lpstr>
      <vt:lpstr>               The advocates get to know their clients and provide as much information as they can to them about health and social services processes, and about the options available to them.        </vt:lpstr>
      <vt:lpstr>                The advocates also help their clients to be clear about the outcomes that they want for themselves from the services to be provided. They help them identify any barriers they might have to participating fully in the assessment, care and support planning, review and, if necessary, safeguarding processes.        </vt:lpstr>
      <vt:lpstr>                  The advocates attend the assessment meetings and support their clients to speak up for themselves and express their views, wishes and feelings, or represent them when appropriate.  They help their clients to feel equal partners with the professionals and in control of what’s happening so that their care and support plans say what they want them to say.      </vt:lpstr>
      <vt:lpstr>                 The advocates take their client’s side and help them to stand up for their rights and challenge decisions or make complaints if necessary.  The advocates are always concerned with enabling their clients to advocate for themselves as far as possible.       </vt:lpstr>
      <vt:lpstr>         Advocacy Video              </vt:lpstr>
      <vt:lpstr>   Requirements of the  Part 10 Code of Practice   </vt:lpstr>
      <vt:lpstr>Requirements of the  Part 10 Code of Practice</vt:lpstr>
      <vt:lpstr>  Requirements of the  Part 10 Code of Practice  </vt:lpstr>
      <vt:lpstr>  The spectrum of advocacy  </vt:lpstr>
      <vt:lpstr>          Self-Advocacy  Advocates of all kinds are always concerned with helping people to advocate for themselves as far as possible.         </vt:lpstr>
      <vt:lpstr>   What is                                                                 Independent Professional Advocacy?  </vt:lpstr>
      <vt:lpstr>   What is Independent  Professional Advocacy?   </vt:lpstr>
      <vt:lpstr>  When must local authorities arrange                                      provision of Independent Professional Advocacy?   </vt:lpstr>
      <vt:lpstr>   What does “participating fully” mean?  </vt:lpstr>
      <vt:lpstr>  What are “barriers to participating fully”? </vt:lpstr>
      <vt:lpstr>  Who can be an  “appropriate individual”?  </vt:lpstr>
      <vt:lpstr>   Summary  </vt:lpstr>
      <vt:lpstr> Determining need  for IPA  </vt:lpstr>
      <vt:lpstr>  What does the Part 10 Code mean  for commissioners?  </vt:lpstr>
      <vt:lpstr>  What does the Part 10 Code mean  for providers?  </vt:lpstr>
      <vt:lpstr>  What does the Part 10 Code mean  for providers?  </vt:lpstr>
      <vt:lpstr>  What does the Part 10 Code mean  for everyone?  </vt:lpstr>
      <vt:lpstr>    Service models    </vt:lpstr>
      <vt:lpstr>   Why Co-production?   </vt:lpstr>
      <vt:lpstr> Levels of engagement</vt:lpstr>
      <vt:lpstr>   What is co-production?   </vt:lpstr>
      <vt:lpstr>   What is co-production?    </vt:lpstr>
      <vt:lpstr>   What is co-production?    </vt:lpstr>
      <vt:lpstr>   What is co-production?    </vt:lpstr>
      <vt:lpstr>   What is co-production?    </vt:lpstr>
      <vt:lpstr>   What is co-production?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paul.swann</dc:creator>
  <cp:lastModifiedBy>Guest</cp:lastModifiedBy>
  <cp:revision>177</cp:revision>
  <dcterms:created xsi:type="dcterms:W3CDTF">2017-06-07T13:32:14Z</dcterms:created>
  <dcterms:modified xsi:type="dcterms:W3CDTF">2019-01-22T13:32:31Z</dcterms:modified>
</cp:coreProperties>
</file>